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rdo" charset="1" panose="02020600000000000000"/>
      <p:regular r:id="rId10"/>
    </p:embeddedFont>
    <p:embeddedFont>
      <p:font typeface="Cardo Bold" charset="1" panose="02020804080000020003"/>
      <p:regular r:id="rId11"/>
    </p:embeddedFont>
    <p:embeddedFont>
      <p:font typeface="Cardo Italics" charset="1" panose="02020600000000000000"/>
      <p:regular r:id="rId12"/>
    </p:embeddedFont>
    <p:embeddedFont>
      <p:font typeface="DM Sans" charset="1" panose="00000000000000000000"/>
      <p:regular r:id="rId13"/>
    </p:embeddedFont>
    <p:embeddedFont>
      <p:font typeface="DM Sans Bold" charset="1" panose="00000000000000000000"/>
      <p:regular r:id="rId14"/>
    </p:embeddedFont>
    <p:embeddedFont>
      <p:font typeface="DM Sans Italics" charset="1" panose="00000000000000000000"/>
      <p:regular r:id="rId15"/>
    </p:embeddedFont>
    <p:embeddedFont>
      <p:font typeface="DM Sans Bold Italics"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22" Target="slides/slide6.xml" Type="http://schemas.openxmlformats.org/officeDocument/2006/relationships/slide"/><Relationship Id="rId23" Target="slides/slide7.xml" Type="http://schemas.openxmlformats.org/officeDocument/2006/relationships/slide"/><Relationship Id="rId24" Target="slides/slide8.xml" Type="http://schemas.openxmlformats.org/officeDocument/2006/relationships/slide"/><Relationship Id="rId25" Target="slides/slide9.xml" Type="http://schemas.openxmlformats.org/officeDocument/2006/relationships/slide"/><Relationship Id="rId26" Target="slides/slide10.xml" Type="http://schemas.openxmlformats.org/officeDocument/2006/relationships/slide"/><Relationship Id="rId27" Target="slides/slide11.xml" Type="http://schemas.openxmlformats.org/officeDocument/2006/relationships/slide"/><Relationship Id="rId28" Target="slides/slide12.xml" Type="http://schemas.openxmlformats.org/officeDocument/2006/relationships/slide"/><Relationship Id="rId29" Target="slides/slide13.xml" Type="http://schemas.openxmlformats.org/officeDocument/2006/relationships/slide"/><Relationship Id="rId3" Target="viewProps.xml" Type="http://schemas.openxmlformats.org/officeDocument/2006/relationships/viewProps"/><Relationship Id="rId30" Target="slides/slide14.xml" Type="http://schemas.openxmlformats.org/officeDocument/2006/relationships/slide"/><Relationship Id="rId31"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39.gif" Type="http://schemas.openxmlformats.org/officeDocument/2006/relationships/image"/><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 Id="rId9"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true" flipV="false" rot="-4319139">
            <a:off x="1264701" y="-2755637"/>
            <a:ext cx="14853376" cy="15352326"/>
          </a:xfrm>
          <a:custGeom>
            <a:avLst/>
            <a:gdLst/>
            <a:ahLst/>
            <a:cxnLst/>
            <a:rect r="r" b="b" t="t" l="l"/>
            <a:pathLst>
              <a:path h="15352326" w="14853376">
                <a:moveTo>
                  <a:pt x="14853376" y="0"/>
                </a:moveTo>
                <a:lnTo>
                  <a:pt x="0" y="0"/>
                </a:lnTo>
                <a:lnTo>
                  <a:pt x="0" y="15352327"/>
                </a:lnTo>
                <a:lnTo>
                  <a:pt x="14853376" y="15352327"/>
                </a:lnTo>
                <a:lnTo>
                  <a:pt x="14853376" y="0"/>
                </a:lnTo>
                <a:close/>
              </a:path>
            </a:pathLst>
          </a:custGeom>
          <a:blipFill>
            <a:blip r:embed="rId2"/>
            <a:stretch>
              <a:fillRect l="0" t="0" r="0" b="0"/>
            </a:stretch>
          </a:blipFill>
        </p:spPr>
      </p:sp>
      <p:sp>
        <p:nvSpPr>
          <p:cNvPr name="AutoShape 3" id="3"/>
          <p:cNvSpPr/>
          <p:nvPr/>
        </p:nvSpPr>
        <p:spPr>
          <a:xfrm rot="1008">
            <a:off x="1028700" y="7129449"/>
            <a:ext cx="16230601" cy="0"/>
          </a:xfrm>
          <a:prstGeom prst="line">
            <a:avLst/>
          </a:prstGeom>
          <a:ln cap="flat" w="9525">
            <a:solidFill>
              <a:srgbClr val="000000"/>
            </a:solidFill>
            <a:prstDash val="solid"/>
            <a:headEnd type="none" len="sm" w="sm"/>
            <a:tailEnd type="none" len="sm" w="sm"/>
          </a:ln>
        </p:spPr>
      </p:sp>
      <p:grpSp>
        <p:nvGrpSpPr>
          <p:cNvPr name="Group 4" id="4"/>
          <p:cNvGrpSpPr/>
          <p:nvPr/>
        </p:nvGrpSpPr>
        <p:grpSpPr>
          <a:xfrm rot="0">
            <a:off x="1028699" y="1674471"/>
            <a:ext cx="11425967" cy="4784028"/>
            <a:chOff x="0" y="0"/>
            <a:chExt cx="15234623" cy="6378705"/>
          </a:xfrm>
        </p:grpSpPr>
        <p:sp>
          <p:nvSpPr>
            <p:cNvPr name="TextBox 5" id="5"/>
            <p:cNvSpPr txBox="true"/>
            <p:nvPr/>
          </p:nvSpPr>
          <p:spPr>
            <a:xfrm rot="0">
              <a:off x="0" y="-9525"/>
              <a:ext cx="15234623" cy="5448486"/>
            </a:xfrm>
            <a:prstGeom prst="rect">
              <a:avLst/>
            </a:prstGeom>
          </p:spPr>
          <p:txBody>
            <a:bodyPr anchor="t" rtlCol="false" tIns="0" lIns="0" bIns="0" rIns="0">
              <a:spAutoFit/>
            </a:bodyPr>
            <a:lstStyle/>
            <a:p>
              <a:pPr>
                <a:lnSpc>
                  <a:spcPts val="10706"/>
                </a:lnSpc>
              </a:pPr>
              <a:r>
                <a:rPr lang="en-US" sz="8922">
                  <a:solidFill>
                    <a:srgbClr val="000000"/>
                  </a:solidFill>
                  <a:latin typeface="DM Sans Bold"/>
                </a:rPr>
                <a:t>Hotel Reservation Analysis </a:t>
              </a:r>
            </a:p>
            <a:p>
              <a:pPr>
                <a:lnSpc>
                  <a:spcPts val="10706"/>
                </a:lnSpc>
              </a:pPr>
              <a:r>
                <a:rPr lang="en-US" sz="8922">
                  <a:solidFill>
                    <a:srgbClr val="000000"/>
                  </a:solidFill>
                  <a:latin typeface="DM Sans Bold"/>
                </a:rPr>
                <a:t>Using SQL </a:t>
              </a:r>
            </a:p>
          </p:txBody>
        </p:sp>
        <p:sp>
          <p:nvSpPr>
            <p:cNvPr name="TextBox 6" id="6"/>
            <p:cNvSpPr txBox="true"/>
            <p:nvPr/>
          </p:nvSpPr>
          <p:spPr>
            <a:xfrm rot="0">
              <a:off x="0" y="5787922"/>
              <a:ext cx="15234623" cy="590783"/>
            </a:xfrm>
            <a:prstGeom prst="rect">
              <a:avLst/>
            </a:prstGeom>
          </p:spPr>
          <p:txBody>
            <a:bodyPr anchor="t" rtlCol="false" tIns="0" lIns="0" bIns="0" rIns="0">
              <a:spAutoFit/>
            </a:bodyPr>
            <a:lstStyle/>
            <a:p>
              <a:pPr>
                <a:lnSpc>
                  <a:spcPts val="3796"/>
                </a:lnSpc>
              </a:pPr>
              <a:r>
                <a:rPr lang="en-US" sz="2711">
                  <a:solidFill>
                    <a:srgbClr val="000000"/>
                  </a:solidFill>
                  <a:latin typeface="DM Sans"/>
                </a:rPr>
                <a:t>Mentorness Internship Program</a:t>
              </a:r>
            </a:p>
          </p:txBody>
        </p:sp>
      </p:grpSp>
      <p:grpSp>
        <p:nvGrpSpPr>
          <p:cNvPr name="Group 7" id="7"/>
          <p:cNvGrpSpPr/>
          <p:nvPr/>
        </p:nvGrpSpPr>
        <p:grpSpPr>
          <a:xfrm rot="0">
            <a:off x="1028700" y="8164830"/>
            <a:ext cx="5306212" cy="1080770"/>
            <a:chOff x="0" y="0"/>
            <a:chExt cx="7074949" cy="1441027"/>
          </a:xfrm>
        </p:grpSpPr>
        <p:sp>
          <p:nvSpPr>
            <p:cNvPr name="TextBox 8" id="8"/>
            <p:cNvSpPr txBox="true"/>
            <p:nvPr/>
          </p:nvSpPr>
          <p:spPr>
            <a:xfrm rot="0">
              <a:off x="0" y="764752"/>
              <a:ext cx="7074949" cy="676275"/>
            </a:xfrm>
            <a:prstGeom prst="rect">
              <a:avLst/>
            </a:prstGeom>
          </p:spPr>
          <p:txBody>
            <a:bodyPr anchor="t" rtlCol="false" tIns="0" lIns="0" bIns="0" rIns="0">
              <a:spAutoFit/>
            </a:bodyPr>
            <a:lstStyle/>
            <a:p>
              <a:pPr>
                <a:lnSpc>
                  <a:spcPts val="4200"/>
                </a:lnSpc>
              </a:pPr>
              <a:r>
                <a:rPr lang="en-US" sz="3000">
                  <a:solidFill>
                    <a:srgbClr val="000000"/>
                  </a:solidFill>
                  <a:latin typeface="DM Sans"/>
                </a:rPr>
                <a:t>MIP-DA-04</a:t>
              </a:r>
            </a:p>
          </p:txBody>
        </p:sp>
        <p:sp>
          <p:nvSpPr>
            <p:cNvPr name="TextBox 9" id="9"/>
            <p:cNvSpPr txBox="true"/>
            <p:nvPr/>
          </p:nvSpPr>
          <p:spPr>
            <a:xfrm rot="0">
              <a:off x="0" y="-66675"/>
              <a:ext cx="7074949" cy="676275"/>
            </a:xfrm>
            <a:prstGeom prst="rect">
              <a:avLst/>
            </a:prstGeom>
          </p:spPr>
          <p:txBody>
            <a:bodyPr anchor="t" rtlCol="false" tIns="0" lIns="0" bIns="0" rIns="0">
              <a:spAutoFit/>
            </a:bodyPr>
            <a:lstStyle/>
            <a:p>
              <a:pPr>
                <a:lnSpc>
                  <a:spcPts val="4200"/>
                </a:lnSpc>
              </a:pPr>
              <a:r>
                <a:rPr lang="en-US" sz="3000">
                  <a:solidFill>
                    <a:srgbClr val="000000"/>
                  </a:solidFill>
                  <a:latin typeface="DM Sans Bold"/>
                </a:rPr>
                <a:t>G .Guru Charan</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true" flipV="false" rot="6048134">
            <a:off x="2014210" y="-2985758"/>
            <a:ext cx="15136400" cy="15644858"/>
          </a:xfrm>
          <a:custGeom>
            <a:avLst/>
            <a:gdLst/>
            <a:ahLst/>
            <a:cxnLst/>
            <a:rect r="r" b="b" t="t" l="l"/>
            <a:pathLst>
              <a:path h="15644858" w="15136400">
                <a:moveTo>
                  <a:pt x="15136400" y="0"/>
                </a:moveTo>
                <a:lnTo>
                  <a:pt x="0" y="0"/>
                </a:lnTo>
                <a:lnTo>
                  <a:pt x="0" y="15644858"/>
                </a:lnTo>
                <a:lnTo>
                  <a:pt x="15136400" y="15644858"/>
                </a:lnTo>
                <a:lnTo>
                  <a:pt x="15136400" y="0"/>
                </a:lnTo>
                <a:close/>
              </a:path>
            </a:pathLst>
          </a:custGeom>
          <a:blipFill>
            <a:blip r:embed="rId2"/>
            <a:stretch>
              <a:fillRect l="0" t="0" r="0" b="0"/>
            </a:stretch>
          </a:blipFill>
        </p:spPr>
      </p:sp>
      <p:sp>
        <p:nvSpPr>
          <p:cNvPr name="AutoShape 3" id="3"/>
          <p:cNvSpPr/>
          <p:nvPr/>
        </p:nvSpPr>
        <p:spPr>
          <a:xfrm>
            <a:off x="1046532" y="1596185"/>
            <a:ext cx="16230600" cy="4762"/>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4337735" y="321649"/>
            <a:ext cx="892017" cy="888773"/>
          </a:xfrm>
          <a:custGeom>
            <a:avLst/>
            <a:gdLst/>
            <a:ahLst/>
            <a:cxnLst/>
            <a:rect r="r" b="b" t="t" l="l"/>
            <a:pathLst>
              <a:path h="888773" w="892017">
                <a:moveTo>
                  <a:pt x="0" y="0"/>
                </a:moveTo>
                <a:lnTo>
                  <a:pt x="892017" y="0"/>
                </a:lnTo>
                <a:lnTo>
                  <a:pt x="892017" y="888773"/>
                </a:lnTo>
                <a:lnTo>
                  <a:pt x="0" y="8887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3308407"/>
            <a:ext cx="9637970" cy="1835093"/>
          </a:xfrm>
          <a:custGeom>
            <a:avLst/>
            <a:gdLst/>
            <a:ahLst/>
            <a:cxnLst/>
            <a:rect r="r" b="b" t="t" l="l"/>
            <a:pathLst>
              <a:path h="1835093" w="9637970">
                <a:moveTo>
                  <a:pt x="0" y="0"/>
                </a:moveTo>
                <a:lnTo>
                  <a:pt x="9637970" y="0"/>
                </a:lnTo>
                <a:lnTo>
                  <a:pt x="9637970" y="1835093"/>
                </a:lnTo>
                <a:lnTo>
                  <a:pt x="0" y="1835093"/>
                </a:lnTo>
                <a:lnTo>
                  <a:pt x="0" y="0"/>
                </a:lnTo>
                <a:close/>
              </a:path>
            </a:pathLst>
          </a:custGeom>
          <a:blipFill>
            <a:blip r:embed="rId5"/>
            <a:stretch>
              <a:fillRect l="0" t="0" r="0" b="0"/>
            </a:stretch>
          </a:blipFill>
        </p:spPr>
      </p:sp>
      <p:sp>
        <p:nvSpPr>
          <p:cNvPr name="Freeform 6" id="6"/>
          <p:cNvSpPr/>
          <p:nvPr/>
        </p:nvSpPr>
        <p:spPr>
          <a:xfrm flipH="false" flipV="false" rot="0">
            <a:off x="689034" y="5829771"/>
            <a:ext cx="11493834" cy="1441879"/>
          </a:xfrm>
          <a:custGeom>
            <a:avLst/>
            <a:gdLst/>
            <a:ahLst/>
            <a:cxnLst/>
            <a:rect r="r" b="b" t="t" l="l"/>
            <a:pathLst>
              <a:path h="1441879" w="11493834">
                <a:moveTo>
                  <a:pt x="0" y="0"/>
                </a:moveTo>
                <a:lnTo>
                  <a:pt x="11493833" y="0"/>
                </a:lnTo>
                <a:lnTo>
                  <a:pt x="11493833" y="1441878"/>
                </a:lnTo>
                <a:lnTo>
                  <a:pt x="0" y="1441878"/>
                </a:lnTo>
                <a:lnTo>
                  <a:pt x="0" y="0"/>
                </a:lnTo>
                <a:close/>
              </a:path>
            </a:pathLst>
          </a:custGeom>
          <a:blipFill>
            <a:blip r:embed="rId6"/>
            <a:stretch>
              <a:fillRect l="0" t="0" r="0" b="0"/>
            </a:stretch>
          </a:blipFill>
        </p:spPr>
      </p:sp>
      <p:sp>
        <p:nvSpPr>
          <p:cNvPr name="Freeform 7" id="7"/>
          <p:cNvSpPr/>
          <p:nvPr/>
        </p:nvSpPr>
        <p:spPr>
          <a:xfrm flipH="false" flipV="false" rot="0">
            <a:off x="13440049" y="3760397"/>
            <a:ext cx="4056989" cy="931112"/>
          </a:xfrm>
          <a:custGeom>
            <a:avLst/>
            <a:gdLst/>
            <a:ahLst/>
            <a:cxnLst/>
            <a:rect r="r" b="b" t="t" l="l"/>
            <a:pathLst>
              <a:path h="931112" w="4056989">
                <a:moveTo>
                  <a:pt x="0" y="0"/>
                </a:moveTo>
                <a:lnTo>
                  <a:pt x="4056989" y="0"/>
                </a:lnTo>
                <a:lnTo>
                  <a:pt x="4056989" y="931112"/>
                </a:lnTo>
                <a:lnTo>
                  <a:pt x="0" y="931112"/>
                </a:lnTo>
                <a:lnTo>
                  <a:pt x="0" y="0"/>
                </a:lnTo>
                <a:close/>
              </a:path>
            </a:pathLst>
          </a:custGeom>
          <a:blipFill>
            <a:blip r:embed="rId7"/>
            <a:stretch>
              <a:fillRect l="0" t="0" r="0" b="0"/>
            </a:stretch>
          </a:blipFill>
        </p:spPr>
      </p:sp>
      <p:sp>
        <p:nvSpPr>
          <p:cNvPr name="Freeform 8" id="8"/>
          <p:cNvSpPr/>
          <p:nvPr/>
        </p:nvSpPr>
        <p:spPr>
          <a:xfrm flipH="false" flipV="false" rot="0">
            <a:off x="13673259" y="6189955"/>
            <a:ext cx="4430326" cy="721510"/>
          </a:xfrm>
          <a:custGeom>
            <a:avLst/>
            <a:gdLst/>
            <a:ahLst/>
            <a:cxnLst/>
            <a:rect r="r" b="b" t="t" l="l"/>
            <a:pathLst>
              <a:path h="721510" w="4430326">
                <a:moveTo>
                  <a:pt x="0" y="0"/>
                </a:moveTo>
                <a:lnTo>
                  <a:pt x="4430326" y="0"/>
                </a:lnTo>
                <a:lnTo>
                  <a:pt x="4430326" y="721510"/>
                </a:lnTo>
                <a:lnTo>
                  <a:pt x="0" y="721510"/>
                </a:lnTo>
                <a:lnTo>
                  <a:pt x="0" y="0"/>
                </a:lnTo>
                <a:close/>
              </a:path>
            </a:pathLst>
          </a:custGeom>
          <a:blipFill>
            <a:blip r:embed="rId8"/>
            <a:stretch>
              <a:fillRect l="0" t="0" r="0" b="0"/>
            </a:stretch>
          </a:blipFill>
        </p:spPr>
      </p:sp>
      <p:sp>
        <p:nvSpPr>
          <p:cNvPr name="TextBox 9" id="9"/>
          <p:cNvSpPr txBox="true"/>
          <p:nvPr/>
        </p:nvSpPr>
        <p:spPr>
          <a:xfrm rot="0">
            <a:off x="1028700" y="819897"/>
            <a:ext cx="7976732" cy="771525"/>
          </a:xfrm>
          <a:prstGeom prst="rect">
            <a:avLst/>
          </a:prstGeom>
        </p:spPr>
        <p:txBody>
          <a:bodyPr anchor="t" rtlCol="false" tIns="0" lIns="0" bIns="0" rIns="0">
            <a:spAutoFit/>
          </a:bodyPr>
          <a:lstStyle/>
          <a:p>
            <a:pPr>
              <a:lnSpc>
                <a:spcPts val="6000"/>
              </a:lnSpc>
              <a:spcBef>
                <a:spcPct val="0"/>
              </a:spcBef>
            </a:pPr>
            <a:r>
              <a:rPr lang="en-US" sz="5000">
                <a:solidFill>
                  <a:srgbClr val="000000"/>
                </a:solidFill>
                <a:latin typeface="DM Sans Bold"/>
              </a:rPr>
              <a:t>Questions</a:t>
            </a:r>
          </a:p>
        </p:txBody>
      </p:sp>
      <p:sp>
        <p:nvSpPr>
          <p:cNvPr name="TextBox 10" id="10"/>
          <p:cNvSpPr txBox="true"/>
          <p:nvPr/>
        </p:nvSpPr>
        <p:spPr>
          <a:xfrm rot="0">
            <a:off x="1028701" y="1984432"/>
            <a:ext cx="15303820" cy="923925"/>
          </a:xfrm>
          <a:prstGeom prst="rect">
            <a:avLst/>
          </a:prstGeom>
        </p:spPr>
        <p:txBody>
          <a:bodyPr anchor="t" rtlCol="false" tIns="0" lIns="0" bIns="0" rIns="0">
            <a:spAutoFit/>
          </a:bodyPr>
          <a:lstStyle/>
          <a:p>
            <a:pPr>
              <a:lnSpc>
                <a:spcPts val="3600"/>
              </a:lnSpc>
            </a:pPr>
            <a:r>
              <a:rPr lang="en-US" sz="3000">
                <a:solidFill>
                  <a:srgbClr val="000000"/>
                </a:solidFill>
                <a:latin typeface="Cardo"/>
              </a:rPr>
              <a:t>9. How many reservations have a booking status of "Confirmed"?</a:t>
            </a:r>
          </a:p>
          <a:p>
            <a:pPr>
              <a:lnSpc>
                <a:spcPts val="3600"/>
              </a:lnSpc>
            </a:pPr>
            <a:r>
              <a:rPr lang="en-US" sz="3000">
                <a:solidFill>
                  <a:srgbClr val="000000"/>
                </a:solidFill>
                <a:latin typeface="Cardo"/>
              </a:rPr>
              <a:t>10. What is the total number of adults and children across all reservations?</a:t>
            </a:r>
          </a:p>
        </p:txBody>
      </p:sp>
      <p:sp>
        <p:nvSpPr>
          <p:cNvPr name="Freeform 11" id="11"/>
          <p:cNvSpPr/>
          <p:nvPr/>
        </p:nvSpPr>
        <p:spPr>
          <a:xfrm flipH="false" flipV="false" rot="0">
            <a:off x="11535230" y="3768011"/>
            <a:ext cx="1295275" cy="923499"/>
          </a:xfrm>
          <a:custGeom>
            <a:avLst/>
            <a:gdLst/>
            <a:ahLst/>
            <a:cxnLst/>
            <a:rect r="r" b="b" t="t" l="l"/>
            <a:pathLst>
              <a:path h="923499" w="1295275">
                <a:moveTo>
                  <a:pt x="0" y="0"/>
                </a:moveTo>
                <a:lnTo>
                  <a:pt x="1295275" y="0"/>
                </a:lnTo>
                <a:lnTo>
                  <a:pt x="1295275" y="923498"/>
                </a:lnTo>
                <a:lnTo>
                  <a:pt x="0" y="9234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2280426" y="6088961"/>
            <a:ext cx="1295275" cy="923499"/>
          </a:xfrm>
          <a:custGeom>
            <a:avLst/>
            <a:gdLst/>
            <a:ahLst/>
            <a:cxnLst/>
            <a:rect r="r" b="b" t="t" l="l"/>
            <a:pathLst>
              <a:path h="923499" w="1295275">
                <a:moveTo>
                  <a:pt x="0" y="0"/>
                </a:moveTo>
                <a:lnTo>
                  <a:pt x="1295275" y="0"/>
                </a:lnTo>
                <a:lnTo>
                  <a:pt x="1295275" y="923498"/>
                </a:lnTo>
                <a:lnTo>
                  <a:pt x="0" y="9234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true" flipV="false" rot="6048134">
            <a:off x="2014210" y="-2985758"/>
            <a:ext cx="15136400" cy="15644858"/>
          </a:xfrm>
          <a:custGeom>
            <a:avLst/>
            <a:gdLst/>
            <a:ahLst/>
            <a:cxnLst/>
            <a:rect r="r" b="b" t="t" l="l"/>
            <a:pathLst>
              <a:path h="15644858" w="15136400">
                <a:moveTo>
                  <a:pt x="15136400" y="0"/>
                </a:moveTo>
                <a:lnTo>
                  <a:pt x="0" y="0"/>
                </a:lnTo>
                <a:lnTo>
                  <a:pt x="0" y="15644858"/>
                </a:lnTo>
                <a:lnTo>
                  <a:pt x="15136400" y="15644858"/>
                </a:lnTo>
                <a:lnTo>
                  <a:pt x="15136400" y="0"/>
                </a:lnTo>
                <a:close/>
              </a:path>
            </a:pathLst>
          </a:custGeom>
          <a:blipFill>
            <a:blip r:embed="rId2"/>
            <a:stretch>
              <a:fillRect l="0" t="0" r="0" b="0"/>
            </a:stretch>
          </a:blipFill>
        </p:spPr>
      </p:sp>
      <p:sp>
        <p:nvSpPr>
          <p:cNvPr name="AutoShape 3" id="3"/>
          <p:cNvSpPr/>
          <p:nvPr/>
        </p:nvSpPr>
        <p:spPr>
          <a:xfrm>
            <a:off x="1046532" y="1596185"/>
            <a:ext cx="16230600" cy="4762"/>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4337735" y="321649"/>
            <a:ext cx="892017" cy="888773"/>
          </a:xfrm>
          <a:custGeom>
            <a:avLst/>
            <a:gdLst/>
            <a:ahLst/>
            <a:cxnLst/>
            <a:rect r="r" b="b" t="t" l="l"/>
            <a:pathLst>
              <a:path h="888773" w="892017">
                <a:moveTo>
                  <a:pt x="0" y="0"/>
                </a:moveTo>
                <a:lnTo>
                  <a:pt x="892017" y="0"/>
                </a:lnTo>
                <a:lnTo>
                  <a:pt x="892017" y="888773"/>
                </a:lnTo>
                <a:lnTo>
                  <a:pt x="0" y="8887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3308407"/>
            <a:ext cx="9586519" cy="2315974"/>
          </a:xfrm>
          <a:custGeom>
            <a:avLst/>
            <a:gdLst/>
            <a:ahLst/>
            <a:cxnLst/>
            <a:rect r="r" b="b" t="t" l="l"/>
            <a:pathLst>
              <a:path h="2315974" w="9586519">
                <a:moveTo>
                  <a:pt x="0" y="0"/>
                </a:moveTo>
                <a:lnTo>
                  <a:pt x="9586519" y="0"/>
                </a:lnTo>
                <a:lnTo>
                  <a:pt x="9586519" y="2315974"/>
                </a:lnTo>
                <a:lnTo>
                  <a:pt x="0" y="2315974"/>
                </a:lnTo>
                <a:lnTo>
                  <a:pt x="0" y="0"/>
                </a:lnTo>
                <a:close/>
              </a:path>
            </a:pathLst>
          </a:custGeom>
          <a:blipFill>
            <a:blip r:embed="rId5"/>
            <a:stretch>
              <a:fillRect l="0" t="0" r="0" b="0"/>
            </a:stretch>
          </a:blipFill>
        </p:spPr>
      </p:sp>
      <p:sp>
        <p:nvSpPr>
          <p:cNvPr name="Freeform 6" id="6"/>
          <p:cNvSpPr/>
          <p:nvPr/>
        </p:nvSpPr>
        <p:spPr>
          <a:xfrm flipH="false" flipV="false" rot="0">
            <a:off x="1028700" y="6751237"/>
            <a:ext cx="10844883" cy="1731629"/>
          </a:xfrm>
          <a:custGeom>
            <a:avLst/>
            <a:gdLst/>
            <a:ahLst/>
            <a:cxnLst/>
            <a:rect r="r" b="b" t="t" l="l"/>
            <a:pathLst>
              <a:path h="1731629" w="10844883">
                <a:moveTo>
                  <a:pt x="0" y="0"/>
                </a:moveTo>
                <a:lnTo>
                  <a:pt x="10844883" y="0"/>
                </a:lnTo>
                <a:lnTo>
                  <a:pt x="10844883" y="1731629"/>
                </a:lnTo>
                <a:lnTo>
                  <a:pt x="0" y="1731629"/>
                </a:lnTo>
                <a:lnTo>
                  <a:pt x="0" y="0"/>
                </a:lnTo>
                <a:close/>
              </a:path>
            </a:pathLst>
          </a:custGeom>
          <a:blipFill>
            <a:blip r:embed="rId6"/>
            <a:stretch>
              <a:fillRect l="0" t="0" r="0" b="0"/>
            </a:stretch>
          </a:blipFill>
        </p:spPr>
      </p:sp>
      <p:sp>
        <p:nvSpPr>
          <p:cNvPr name="Freeform 7" id="7"/>
          <p:cNvSpPr/>
          <p:nvPr/>
        </p:nvSpPr>
        <p:spPr>
          <a:xfrm flipH="false" flipV="false" rot="0">
            <a:off x="13805000" y="3789045"/>
            <a:ext cx="3472132" cy="1047626"/>
          </a:xfrm>
          <a:custGeom>
            <a:avLst/>
            <a:gdLst/>
            <a:ahLst/>
            <a:cxnLst/>
            <a:rect r="r" b="b" t="t" l="l"/>
            <a:pathLst>
              <a:path h="1047626" w="3472132">
                <a:moveTo>
                  <a:pt x="0" y="0"/>
                </a:moveTo>
                <a:lnTo>
                  <a:pt x="3472132" y="0"/>
                </a:lnTo>
                <a:lnTo>
                  <a:pt x="3472132" y="1047626"/>
                </a:lnTo>
                <a:lnTo>
                  <a:pt x="0" y="1047626"/>
                </a:lnTo>
                <a:lnTo>
                  <a:pt x="0" y="0"/>
                </a:lnTo>
                <a:close/>
              </a:path>
            </a:pathLst>
          </a:custGeom>
          <a:blipFill>
            <a:blip r:embed="rId7"/>
            <a:stretch>
              <a:fillRect l="0" t="0" r="0" b="0"/>
            </a:stretch>
          </a:blipFill>
        </p:spPr>
      </p:sp>
      <p:sp>
        <p:nvSpPr>
          <p:cNvPr name="Freeform 8" id="8"/>
          <p:cNvSpPr/>
          <p:nvPr/>
        </p:nvSpPr>
        <p:spPr>
          <a:xfrm flipH="false" flipV="false" rot="0">
            <a:off x="14136340" y="5968512"/>
            <a:ext cx="3669893" cy="3297079"/>
          </a:xfrm>
          <a:custGeom>
            <a:avLst/>
            <a:gdLst/>
            <a:ahLst/>
            <a:cxnLst/>
            <a:rect r="r" b="b" t="t" l="l"/>
            <a:pathLst>
              <a:path h="3297079" w="3669893">
                <a:moveTo>
                  <a:pt x="0" y="0"/>
                </a:moveTo>
                <a:lnTo>
                  <a:pt x="3669893" y="0"/>
                </a:lnTo>
                <a:lnTo>
                  <a:pt x="3669893" y="3297079"/>
                </a:lnTo>
                <a:lnTo>
                  <a:pt x="0" y="3297079"/>
                </a:lnTo>
                <a:lnTo>
                  <a:pt x="0" y="0"/>
                </a:lnTo>
                <a:close/>
              </a:path>
            </a:pathLst>
          </a:custGeom>
          <a:blipFill>
            <a:blip r:embed="rId8"/>
            <a:stretch>
              <a:fillRect l="0" t="0" r="0" b="0"/>
            </a:stretch>
          </a:blipFill>
        </p:spPr>
      </p:sp>
      <p:sp>
        <p:nvSpPr>
          <p:cNvPr name="TextBox 9" id="9"/>
          <p:cNvSpPr txBox="true"/>
          <p:nvPr/>
        </p:nvSpPr>
        <p:spPr>
          <a:xfrm rot="0">
            <a:off x="1028700" y="819897"/>
            <a:ext cx="7976732" cy="771525"/>
          </a:xfrm>
          <a:prstGeom prst="rect">
            <a:avLst/>
          </a:prstGeom>
        </p:spPr>
        <p:txBody>
          <a:bodyPr anchor="t" rtlCol="false" tIns="0" lIns="0" bIns="0" rIns="0">
            <a:spAutoFit/>
          </a:bodyPr>
          <a:lstStyle/>
          <a:p>
            <a:pPr>
              <a:lnSpc>
                <a:spcPts val="6000"/>
              </a:lnSpc>
              <a:spcBef>
                <a:spcPct val="0"/>
              </a:spcBef>
            </a:pPr>
            <a:r>
              <a:rPr lang="en-US" sz="5000">
                <a:solidFill>
                  <a:srgbClr val="000000"/>
                </a:solidFill>
                <a:latin typeface="DM Sans Bold"/>
              </a:rPr>
              <a:t>Questions</a:t>
            </a:r>
          </a:p>
        </p:txBody>
      </p:sp>
      <p:sp>
        <p:nvSpPr>
          <p:cNvPr name="TextBox 10" id="10"/>
          <p:cNvSpPr txBox="true"/>
          <p:nvPr/>
        </p:nvSpPr>
        <p:spPr>
          <a:xfrm rot="0">
            <a:off x="1028701" y="1984432"/>
            <a:ext cx="15303820" cy="923925"/>
          </a:xfrm>
          <a:prstGeom prst="rect">
            <a:avLst/>
          </a:prstGeom>
        </p:spPr>
        <p:txBody>
          <a:bodyPr anchor="t" rtlCol="false" tIns="0" lIns="0" bIns="0" rIns="0">
            <a:spAutoFit/>
          </a:bodyPr>
          <a:lstStyle/>
          <a:p>
            <a:pPr>
              <a:lnSpc>
                <a:spcPts val="3600"/>
              </a:lnSpc>
            </a:pPr>
            <a:r>
              <a:rPr lang="en-US" sz="3000">
                <a:solidFill>
                  <a:srgbClr val="000000"/>
                </a:solidFill>
                <a:latin typeface="Cardo"/>
              </a:rPr>
              <a:t>11. What is the average number of weekend nights for reservations involving children?</a:t>
            </a:r>
          </a:p>
          <a:p>
            <a:pPr>
              <a:lnSpc>
                <a:spcPts val="3600"/>
              </a:lnSpc>
            </a:pPr>
            <a:r>
              <a:rPr lang="en-US" sz="3000">
                <a:solidFill>
                  <a:srgbClr val="000000"/>
                </a:solidFill>
                <a:latin typeface="Cardo"/>
              </a:rPr>
              <a:t>12. How many reservations were made in each month of the year?</a:t>
            </a:r>
          </a:p>
        </p:txBody>
      </p:sp>
      <p:sp>
        <p:nvSpPr>
          <p:cNvPr name="Freeform 11" id="11"/>
          <p:cNvSpPr/>
          <p:nvPr/>
        </p:nvSpPr>
        <p:spPr>
          <a:xfrm flipH="false" flipV="false" rot="0">
            <a:off x="11562472" y="3913172"/>
            <a:ext cx="1295275" cy="923499"/>
          </a:xfrm>
          <a:custGeom>
            <a:avLst/>
            <a:gdLst/>
            <a:ahLst/>
            <a:cxnLst/>
            <a:rect r="r" b="b" t="t" l="l"/>
            <a:pathLst>
              <a:path h="923499" w="1295275">
                <a:moveTo>
                  <a:pt x="0" y="0"/>
                </a:moveTo>
                <a:lnTo>
                  <a:pt x="1295275" y="0"/>
                </a:lnTo>
                <a:lnTo>
                  <a:pt x="1295275" y="923499"/>
                </a:lnTo>
                <a:lnTo>
                  <a:pt x="0" y="9234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2219634" y="7141721"/>
            <a:ext cx="1295275" cy="923499"/>
          </a:xfrm>
          <a:custGeom>
            <a:avLst/>
            <a:gdLst/>
            <a:ahLst/>
            <a:cxnLst/>
            <a:rect r="r" b="b" t="t" l="l"/>
            <a:pathLst>
              <a:path h="923499" w="1295275">
                <a:moveTo>
                  <a:pt x="0" y="0"/>
                </a:moveTo>
                <a:lnTo>
                  <a:pt x="1295275" y="0"/>
                </a:lnTo>
                <a:lnTo>
                  <a:pt x="1295275" y="923498"/>
                </a:lnTo>
                <a:lnTo>
                  <a:pt x="0" y="9234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true" flipV="false" rot="6048134">
            <a:off x="2014210" y="-2985758"/>
            <a:ext cx="15136400" cy="15644858"/>
          </a:xfrm>
          <a:custGeom>
            <a:avLst/>
            <a:gdLst/>
            <a:ahLst/>
            <a:cxnLst/>
            <a:rect r="r" b="b" t="t" l="l"/>
            <a:pathLst>
              <a:path h="15644858" w="15136400">
                <a:moveTo>
                  <a:pt x="15136400" y="0"/>
                </a:moveTo>
                <a:lnTo>
                  <a:pt x="0" y="0"/>
                </a:lnTo>
                <a:lnTo>
                  <a:pt x="0" y="15644858"/>
                </a:lnTo>
                <a:lnTo>
                  <a:pt x="15136400" y="15644858"/>
                </a:lnTo>
                <a:lnTo>
                  <a:pt x="15136400" y="0"/>
                </a:lnTo>
                <a:close/>
              </a:path>
            </a:pathLst>
          </a:custGeom>
          <a:blipFill>
            <a:blip r:embed="rId2"/>
            <a:stretch>
              <a:fillRect l="0" t="0" r="0" b="0"/>
            </a:stretch>
          </a:blipFill>
        </p:spPr>
      </p:sp>
      <p:sp>
        <p:nvSpPr>
          <p:cNvPr name="AutoShape 3" id="3"/>
          <p:cNvSpPr/>
          <p:nvPr/>
        </p:nvSpPr>
        <p:spPr>
          <a:xfrm>
            <a:off x="1046532" y="1596185"/>
            <a:ext cx="16230600" cy="4762"/>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4337735" y="321649"/>
            <a:ext cx="892017" cy="888773"/>
          </a:xfrm>
          <a:custGeom>
            <a:avLst/>
            <a:gdLst/>
            <a:ahLst/>
            <a:cxnLst/>
            <a:rect r="r" b="b" t="t" l="l"/>
            <a:pathLst>
              <a:path h="888773" w="892017">
                <a:moveTo>
                  <a:pt x="0" y="0"/>
                </a:moveTo>
                <a:lnTo>
                  <a:pt x="892017" y="0"/>
                </a:lnTo>
                <a:lnTo>
                  <a:pt x="892017" y="888773"/>
                </a:lnTo>
                <a:lnTo>
                  <a:pt x="0" y="8887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3936915"/>
            <a:ext cx="10342703" cy="1580434"/>
          </a:xfrm>
          <a:custGeom>
            <a:avLst/>
            <a:gdLst/>
            <a:ahLst/>
            <a:cxnLst/>
            <a:rect r="r" b="b" t="t" l="l"/>
            <a:pathLst>
              <a:path h="1580434" w="10342703">
                <a:moveTo>
                  <a:pt x="0" y="0"/>
                </a:moveTo>
                <a:lnTo>
                  <a:pt x="10342703" y="0"/>
                </a:lnTo>
                <a:lnTo>
                  <a:pt x="10342703" y="1580434"/>
                </a:lnTo>
                <a:lnTo>
                  <a:pt x="0" y="1580434"/>
                </a:lnTo>
                <a:lnTo>
                  <a:pt x="0" y="0"/>
                </a:lnTo>
                <a:close/>
              </a:path>
            </a:pathLst>
          </a:custGeom>
          <a:blipFill>
            <a:blip r:embed="rId5"/>
            <a:stretch>
              <a:fillRect l="0" t="0" r="0" b="0"/>
            </a:stretch>
          </a:blipFill>
        </p:spPr>
      </p:sp>
      <p:sp>
        <p:nvSpPr>
          <p:cNvPr name="Freeform 6" id="6"/>
          <p:cNvSpPr/>
          <p:nvPr/>
        </p:nvSpPr>
        <p:spPr>
          <a:xfrm flipH="false" flipV="false" rot="0">
            <a:off x="1046532" y="6306415"/>
            <a:ext cx="10813417" cy="1783110"/>
          </a:xfrm>
          <a:custGeom>
            <a:avLst/>
            <a:gdLst/>
            <a:ahLst/>
            <a:cxnLst/>
            <a:rect r="r" b="b" t="t" l="l"/>
            <a:pathLst>
              <a:path h="1783110" w="10813417">
                <a:moveTo>
                  <a:pt x="0" y="0"/>
                </a:moveTo>
                <a:lnTo>
                  <a:pt x="10813417" y="0"/>
                </a:lnTo>
                <a:lnTo>
                  <a:pt x="10813417" y="1783110"/>
                </a:lnTo>
                <a:lnTo>
                  <a:pt x="0" y="1783110"/>
                </a:lnTo>
                <a:lnTo>
                  <a:pt x="0" y="0"/>
                </a:lnTo>
                <a:close/>
              </a:path>
            </a:pathLst>
          </a:custGeom>
          <a:blipFill>
            <a:blip r:embed="rId6"/>
            <a:stretch>
              <a:fillRect l="0" t="0" r="0" b="0"/>
            </a:stretch>
          </a:blipFill>
        </p:spPr>
      </p:sp>
      <p:sp>
        <p:nvSpPr>
          <p:cNvPr name="Freeform 7" id="7"/>
          <p:cNvSpPr/>
          <p:nvPr/>
        </p:nvSpPr>
        <p:spPr>
          <a:xfrm flipH="false" flipV="false" rot="0">
            <a:off x="13834170" y="3703320"/>
            <a:ext cx="4107887" cy="2047624"/>
          </a:xfrm>
          <a:custGeom>
            <a:avLst/>
            <a:gdLst/>
            <a:ahLst/>
            <a:cxnLst/>
            <a:rect r="r" b="b" t="t" l="l"/>
            <a:pathLst>
              <a:path h="2047624" w="4107887">
                <a:moveTo>
                  <a:pt x="0" y="0"/>
                </a:moveTo>
                <a:lnTo>
                  <a:pt x="4107887" y="0"/>
                </a:lnTo>
                <a:lnTo>
                  <a:pt x="4107887" y="2047624"/>
                </a:lnTo>
                <a:lnTo>
                  <a:pt x="0" y="2047624"/>
                </a:lnTo>
                <a:lnTo>
                  <a:pt x="0" y="0"/>
                </a:lnTo>
                <a:close/>
              </a:path>
            </a:pathLst>
          </a:custGeom>
          <a:blipFill>
            <a:blip r:embed="rId7"/>
            <a:stretch>
              <a:fillRect l="0" t="0" r="0" b="0"/>
            </a:stretch>
          </a:blipFill>
        </p:spPr>
      </p:sp>
      <p:sp>
        <p:nvSpPr>
          <p:cNvPr name="Freeform 8" id="8"/>
          <p:cNvSpPr/>
          <p:nvPr/>
        </p:nvSpPr>
        <p:spPr>
          <a:xfrm flipH="false" flipV="false" rot="0">
            <a:off x="9144000" y="8641975"/>
            <a:ext cx="8846857" cy="1050776"/>
          </a:xfrm>
          <a:custGeom>
            <a:avLst/>
            <a:gdLst/>
            <a:ahLst/>
            <a:cxnLst/>
            <a:rect r="r" b="b" t="t" l="l"/>
            <a:pathLst>
              <a:path h="1050776" w="8846857">
                <a:moveTo>
                  <a:pt x="0" y="0"/>
                </a:moveTo>
                <a:lnTo>
                  <a:pt x="8846857" y="0"/>
                </a:lnTo>
                <a:lnTo>
                  <a:pt x="8846857" y="1050776"/>
                </a:lnTo>
                <a:lnTo>
                  <a:pt x="0" y="1050776"/>
                </a:lnTo>
                <a:lnTo>
                  <a:pt x="0" y="0"/>
                </a:lnTo>
                <a:close/>
              </a:path>
            </a:pathLst>
          </a:custGeom>
          <a:blipFill>
            <a:blip r:embed="rId8"/>
            <a:stretch>
              <a:fillRect l="0" t="0" r="0" b="0"/>
            </a:stretch>
          </a:blipFill>
        </p:spPr>
      </p:sp>
      <p:sp>
        <p:nvSpPr>
          <p:cNvPr name="Freeform 9" id="9"/>
          <p:cNvSpPr/>
          <p:nvPr/>
        </p:nvSpPr>
        <p:spPr>
          <a:xfrm flipH="false" flipV="false" rot="0">
            <a:off x="11955149" y="4374921"/>
            <a:ext cx="1295275" cy="923499"/>
          </a:xfrm>
          <a:custGeom>
            <a:avLst/>
            <a:gdLst/>
            <a:ahLst/>
            <a:cxnLst/>
            <a:rect r="r" b="b" t="t" l="l"/>
            <a:pathLst>
              <a:path h="923499" w="1295275">
                <a:moveTo>
                  <a:pt x="0" y="0"/>
                </a:moveTo>
                <a:lnTo>
                  <a:pt x="1295275" y="0"/>
                </a:lnTo>
                <a:lnTo>
                  <a:pt x="1295275" y="923499"/>
                </a:lnTo>
                <a:lnTo>
                  <a:pt x="0" y="9234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pic>
        <p:nvPicPr>
          <p:cNvPr name="Picture 10" id="10"/>
          <p:cNvPicPr>
            <a:picLocks noChangeAspect="true"/>
          </p:cNvPicPr>
          <p:nvPr/>
        </p:nvPicPr>
        <p:blipFill>
          <a:blip r:embed="rId11"/>
          <a:srcRect l="0" t="0" r="0" b="0"/>
          <a:stretch>
            <a:fillRect/>
          </a:stretch>
        </p:blipFill>
        <p:spPr>
          <a:xfrm flipH="false" flipV="false" rot="4847313">
            <a:off x="12212287" y="6747134"/>
            <a:ext cx="2076274" cy="2003605"/>
          </a:xfrm>
          <a:prstGeom prst="rect">
            <a:avLst/>
          </a:prstGeom>
        </p:spPr>
      </p:pic>
      <p:sp>
        <p:nvSpPr>
          <p:cNvPr name="TextBox 11" id="11"/>
          <p:cNvSpPr txBox="true"/>
          <p:nvPr/>
        </p:nvSpPr>
        <p:spPr>
          <a:xfrm rot="0">
            <a:off x="1028700" y="819897"/>
            <a:ext cx="7976732" cy="771525"/>
          </a:xfrm>
          <a:prstGeom prst="rect">
            <a:avLst/>
          </a:prstGeom>
        </p:spPr>
        <p:txBody>
          <a:bodyPr anchor="t" rtlCol="false" tIns="0" lIns="0" bIns="0" rIns="0">
            <a:spAutoFit/>
          </a:bodyPr>
          <a:lstStyle/>
          <a:p>
            <a:pPr>
              <a:lnSpc>
                <a:spcPts val="6000"/>
              </a:lnSpc>
              <a:spcBef>
                <a:spcPct val="0"/>
              </a:spcBef>
            </a:pPr>
            <a:r>
              <a:rPr lang="en-US" sz="5000">
                <a:solidFill>
                  <a:srgbClr val="000000"/>
                </a:solidFill>
                <a:latin typeface="DM Sans Bold"/>
              </a:rPr>
              <a:t>Questions</a:t>
            </a:r>
          </a:p>
        </p:txBody>
      </p:sp>
      <p:sp>
        <p:nvSpPr>
          <p:cNvPr name="TextBox 12" id="12"/>
          <p:cNvSpPr txBox="true"/>
          <p:nvPr/>
        </p:nvSpPr>
        <p:spPr>
          <a:xfrm rot="0">
            <a:off x="1028701" y="1993957"/>
            <a:ext cx="15303820" cy="1752600"/>
          </a:xfrm>
          <a:prstGeom prst="rect">
            <a:avLst/>
          </a:prstGeom>
        </p:spPr>
        <p:txBody>
          <a:bodyPr anchor="t" rtlCol="false" tIns="0" lIns="0" bIns="0" rIns="0">
            <a:spAutoFit/>
          </a:bodyPr>
          <a:lstStyle/>
          <a:p>
            <a:pPr>
              <a:lnSpc>
                <a:spcPts val="3480"/>
              </a:lnSpc>
            </a:pPr>
            <a:r>
              <a:rPr lang="en-US" sz="2900">
                <a:solidFill>
                  <a:srgbClr val="000000"/>
                </a:solidFill>
                <a:latin typeface="Cardo"/>
              </a:rPr>
              <a:t>13. What is the average number of nights (both weekend and weekday) spent by guests for each room type?</a:t>
            </a:r>
          </a:p>
          <a:p>
            <a:pPr>
              <a:lnSpc>
                <a:spcPts val="3480"/>
              </a:lnSpc>
            </a:pPr>
            <a:r>
              <a:rPr lang="en-US" sz="2900">
                <a:solidFill>
                  <a:srgbClr val="000000"/>
                </a:solidFill>
                <a:latin typeface="Cardo"/>
              </a:rPr>
              <a:t>14. For reservations involving children, what is the most common room type, and what is the average price for that room type?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true" flipV="false" rot="6048134">
            <a:off x="2014210" y="-2985758"/>
            <a:ext cx="15136400" cy="15644858"/>
          </a:xfrm>
          <a:custGeom>
            <a:avLst/>
            <a:gdLst/>
            <a:ahLst/>
            <a:cxnLst/>
            <a:rect r="r" b="b" t="t" l="l"/>
            <a:pathLst>
              <a:path h="15644858" w="15136400">
                <a:moveTo>
                  <a:pt x="15136400" y="0"/>
                </a:moveTo>
                <a:lnTo>
                  <a:pt x="0" y="0"/>
                </a:lnTo>
                <a:lnTo>
                  <a:pt x="0" y="15644858"/>
                </a:lnTo>
                <a:lnTo>
                  <a:pt x="15136400" y="15644858"/>
                </a:lnTo>
                <a:lnTo>
                  <a:pt x="15136400" y="0"/>
                </a:lnTo>
                <a:close/>
              </a:path>
            </a:pathLst>
          </a:custGeom>
          <a:blipFill>
            <a:blip r:embed="rId2"/>
            <a:stretch>
              <a:fillRect l="0" t="0" r="0" b="0"/>
            </a:stretch>
          </a:blipFill>
        </p:spPr>
      </p:sp>
      <p:sp>
        <p:nvSpPr>
          <p:cNvPr name="AutoShape 3" id="3"/>
          <p:cNvSpPr/>
          <p:nvPr/>
        </p:nvSpPr>
        <p:spPr>
          <a:xfrm>
            <a:off x="1046532" y="1596185"/>
            <a:ext cx="16230600" cy="4762"/>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4337735" y="321649"/>
            <a:ext cx="892017" cy="888773"/>
          </a:xfrm>
          <a:custGeom>
            <a:avLst/>
            <a:gdLst/>
            <a:ahLst/>
            <a:cxnLst/>
            <a:rect r="r" b="b" t="t" l="l"/>
            <a:pathLst>
              <a:path h="888773" w="892017">
                <a:moveTo>
                  <a:pt x="0" y="0"/>
                </a:moveTo>
                <a:lnTo>
                  <a:pt x="892017" y="0"/>
                </a:lnTo>
                <a:lnTo>
                  <a:pt x="892017" y="888773"/>
                </a:lnTo>
                <a:lnTo>
                  <a:pt x="0" y="8887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64773" y="2749659"/>
            <a:ext cx="17259299" cy="2393841"/>
          </a:xfrm>
          <a:custGeom>
            <a:avLst/>
            <a:gdLst/>
            <a:ahLst/>
            <a:cxnLst/>
            <a:rect r="r" b="b" t="t" l="l"/>
            <a:pathLst>
              <a:path h="2393841" w="17259299">
                <a:moveTo>
                  <a:pt x="0" y="0"/>
                </a:moveTo>
                <a:lnTo>
                  <a:pt x="17259299" y="0"/>
                </a:lnTo>
                <a:lnTo>
                  <a:pt x="17259299" y="2393841"/>
                </a:lnTo>
                <a:lnTo>
                  <a:pt x="0" y="2393841"/>
                </a:lnTo>
                <a:lnTo>
                  <a:pt x="0" y="0"/>
                </a:lnTo>
                <a:close/>
              </a:path>
            </a:pathLst>
          </a:custGeom>
          <a:blipFill>
            <a:blip r:embed="rId5"/>
            <a:stretch>
              <a:fillRect l="0" t="0" r="0" b="0"/>
            </a:stretch>
          </a:blipFill>
        </p:spPr>
      </p:sp>
      <p:sp>
        <p:nvSpPr>
          <p:cNvPr name="Freeform 6" id="6"/>
          <p:cNvSpPr/>
          <p:nvPr/>
        </p:nvSpPr>
        <p:spPr>
          <a:xfrm flipH="false" flipV="false" rot="0">
            <a:off x="4523899" y="6686550"/>
            <a:ext cx="8313425" cy="1049936"/>
          </a:xfrm>
          <a:custGeom>
            <a:avLst/>
            <a:gdLst/>
            <a:ahLst/>
            <a:cxnLst/>
            <a:rect r="r" b="b" t="t" l="l"/>
            <a:pathLst>
              <a:path h="1049936" w="8313425">
                <a:moveTo>
                  <a:pt x="0" y="0"/>
                </a:moveTo>
                <a:lnTo>
                  <a:pt x="8313425" y="0"/>
                </a:lnTo>
                <a:lnTo>
                  <a:pt x="8313425" y="1049936"/>
                </a:lnTo>
                <a:lnTo>
                  <a:pt x="0" y="1049936"/>
                </a:lnTo>
                <a:lnTo>
                  <a:pt x="0" y="0"/>
                </a:lnTo>
                <a:close/>
              </a:path>
            </a:pathLst>
          </a:custGeom>
          <a:blipFill>
            <a:blip r:embed="rId6"/>
            <a:stretch>
              <a:fillRect l="0" t="0" r="0" b="0"/>
            </a:stretch>
          </a:blipFill>
        </p:spPr>
      </p:sp>
      <p:sp>
        <p:nvSpPr>
          <p:cNvPr name="Freeform 7" id="7"/>
          <p:cNvSpPr/>
          <p:nvPr/>
        </p:nvSpPr>
        <p:spPr>
          <a:xfrm flipH="false" flipV="false" rot="5282630">
            <a:off x="8163198" y="5453276"/>
            <a:ext cx="1295275" cy="923499"/>
          </a:xfrm>
          <a:custGeom>
            <a:avLst/>
            <a:gdLst/>
            <a:ahLst/>
            <a:cxnLst/>
            <a:rect r="r" b="b" t="t" l="l"/>
            <a:pathLst>
              <a:path h="923499" w="1295275">
                <a:moveTo>
                  <a:pt x="0" y="0"/>
                </a:moveTo>
                <a:lnTo>
                  <a:pt x="1295275" y="0"/>
                </a:lnTo>
                <a:lnTo>
                  <a:pt x="1295275" y="923498"/>
                </a:lnTo>
                <a:lnTo>
                  <a:pt x="0" y="9234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28700" y="819897"/>
            <a:ext cx="7976732" cy="771525"/>
          </a:xfrm>
          <a:prstGeom prst="rect">
            <a:avLst/>
          </a:prstGeom>
        </p:spPr>
        <p:txBody>
          <a:bodyPr anchor="t" rtlCol="false" tIns="0" lIns="0" bIns="0" rIns="0">
            <a:spAutoFit/>
          </a:bodyPr>
          <a:lstStyle/>
          <a:p>
            <a:pPr>
              <a:lnSpc>
                <a:spcPts val="6000"/>
              </a:lnSpc>
              <a:spcBef>
                <a:spcPct val="0"/>
              </a:spcBef>
            </a:pPr>
            <a:r>
              <a:rPr lang="en-US" sz="5000">
                <a:solidFill>
                  <a:srgbClr val="000000"/>
                </a:solidFill>
                <a:latin typeface="DM Sans Bold"/>
              </a:rPr>
              <a:t>Questions</a:t>
            </a:r>
          </a:p>
        </p:txBody>
      </p:sp>
      <p:sp>
        <p:nvSpPr>
          <p:cNvPr name="TextBox 9" id="9"/>
          <p:cNvSpPr txBox="true"/>
          <p:nvPr/>
        </p:nvSpPr>
        <p:spPr>
          <a:xfrm rot="0">
            <a:off x="1028701" y="1993957"/>
            <a:ext cx="15303820" cy="438150"/>
          </a:xfrm>
          <a:prstGeom prst="rect">
            <a:avLst/>
          </a:prstGeom>
        </p:spPr>
        <p:txBody>
          <a:bodyPr anchor="t" rtlCol="false" tIns="0" lIns="0" bIns="0" rIns="0">
            <a:spAutoFit/>
          </a:bodyPr>
          <a:lstStyle/>
          <a:p>
            <a:pPr>
              <a:lnSpc>
                <a:spcPts val="3480"/>
              </a:lnSpc>
            </a:pPr>
            <a:r>
              <a:rPr lang="en-US" sz="2900">
                <a:solidFill>
                  <a:srgbClr val="000000"/>
                </a:solidFill>
                <a:latin typeface="Cardo"/>
              </a:rPr>
              <a:t>15. Find the market segment type that generates the highest average price per room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4780159">
            <a:off x="3570387" y="-1491388"/>
            <a:ext cx="15529570" cy="15335451"/>
          </a:xfrm>
          <a:custGeom>
            <a:avLst/>
            <a:gdLst/>
            <a:ahLst/>
            <a:cxnLst/>
            <a:rect r="r" b="b" t="t" l="l"/>
            <a:pathLst>
              <a:path h="15335451" w="15529570">
                <a:moveTo>
                  <a:pt x="0" y="0"/>
                </a:moveTo>
                <a:lnTo>
                  <a:pt x="15529570" y="0"/>
                </a:lnTo>
                <a:lnTo>
                  <a:pt x="15529570" y="15335451"/>
                </a:lnTo>
                <a:lnTo>
                  <a:pt x="0" y="15335451"/>
                </a:lnTo>
                <a:lnTo>
                  <a:pt x="0" y="0"/>
                </a:lnTo>
                <a:close/>
              </a:path>
            </a:pathLst>
          </a:custGeom>
          <a:blipFill>
            <a:blip r:embed="rId2"/>
            <a:stretch>
              <a:fillRect l="0" t="0" r="0" b="0"/>
            </a:stretch>
          </a:blipFill>
        </p:spPr>
      </p:sp>
      <p:sp>
        <p:nvSpPr>
          <p:cNvPr name="TextBox 3" id="3"/>
          <p:cNvSpPr txBox="true"/>
          <p:nvPr/>
        </p:nvSpPr>
        <p:spPr>
          <a:xfrm rot="0">
            <a:off x="1028700" y="692309"/>
            <a:ext cx="12586205" cy="1381125"/>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000000"/>
                </a:solidFill>
                <a:latin typeface="DM Sans Bold"/>
              </a:rPr>
              <a:t>RECOMMENDATIONS</a:t>
            </a:r>
          </a:p>
        </p:txBody>
      </p:sp>
      <p:sp>
        <p:nvSpPr>
          <p:cNvPr name="AutoShape 4" id="4"/>
          <p:cNvSpPr/>
          <p:nvPr/>
        </p:nvSpPr>
        <p:spPr>
          <a:xfrm>
            <a:off x="1028701" y="2078196"/>
            <a:ext cx="20034535" cy="4762"/>
          </a:xfrm>
          <a:prstGeom prst="line">
            <a:avLst/>
          </a:prstGeom>
          <a:ln cap="flat" w="9525">
            <a:solidFill>
              <a:srgbClr val="000000"/>
            </a:solidFill>
            <a:prstDash val="solid"/>
            <a:headEnd type="none" len="sm" w="sm"/>
            <a:tailEnd type="none" len="sm" w="sm"/>
          </a:ln>
        </p:spPr>
      </p:sp>
      <p:sp>
        <p:nvSpPr>
          <p:cNvPr name="TextBox 5" id="5"/>
          <p:cNvSpPr txBox="true"/>
          <p:nvPr/>
        </p:nvSpPr>
        <p:spPr>
          <a:xfrm rot="0">
            <a:off x="1028701" y="2811853"/>
            <a:ext cx="16230599" cy="21240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DM Sans"/>
              </a:rPr>
              <a:t>The average price per room reservations involving chiuldren is </a:t>
            </a:r>
            <a:r>
              <a:rPr lang="en-US" sz="3000">
                <a:solidFill>
                  <a:srgbClr val="000000"/>
                </a:solidFill>
                <a:latin typeface="DM Sans Bold"/>
              </a:rPr>
              <a:t>42.91</a:t>
            </a:r>
            <a:r>
              <a:rPr lang="en-US" sz="3000">
                <a:solidFill>
                  <a:srgbClr val="000000"/>
                </a:solidFill>
                <a:latin typeface="DM Sans"/>
              </a:rPr>
              <a:t> units more than that of reservations not involving children</a:t>
            </a:r>
          </a:p>
          <a:p>
            <a:pPr marL="647700" indent="-323850" lvl="1">
              <a:lnSpc>
                <a:spcPts val="4200"/>
              </a:lnSpc>
              <a:buFont typeface="Arial"/>
              <a:buChar char="•"/>
            </a:pPr>
            <a:r>
              <a:rPr lang="en-US" sz="3000">
                <a:solidFill>
                  <a:srgbClr val="000000"/>
                </a:solidFill>
                <a:latin typeface="DM Sans"/>
              </a:rPr>
              <a:t>Number of reservations for Room_type_1 not involving children is 510 and involving children is </a:t>
            </a:r>
            <a:r>
              <a:rPr lang="en-US" sz="3000">
                <a:solidFill>
                  <a:srgbClr val="000000"/>
                </a:solidFill>
                <a:latin typeface="DM Sans Bold"/>
              </a:rPr>
              <a:t>24</a:t>
            </a:r>
            <a:r>
              <a:rPr lang="en-US" sz="3000">
                <a:solidFill>
                  <a:srgbClr val="000000"/>
                </a:solidFill>
                <a:latin typeface="DM Sans"/>
              </a:rPr>
              <a:t> but the average price of room involving children is </a:t>
            </a:r>
            <a:r>
              <a:rPr lang="en-US" sz="3000">
                <a:solidFill>
                  <a:srgbClr val="000000"/>
                </a:solidFill>
                <a:latin typeface="DM Sans Bold"/>
              </a:rPr>
              <a:t>27.45</a:t>
            </a:r>
          </a:p>
        </p:txBody>
      </p:sp>
      <p:sp>
        <p:nvSpPr>
          <p:cNvPr name="TextBox 6" id="6"/>
          <p:cNvSpPr txBox="true"/>
          <p:nvPr/>
        </p:nvSpPr>
        <p:spPr>
          <a:xfrm rot="0">
            <a:off x="1028701" y="5659828"/>
            <a:ext cx="16230599" cy="2124075"/>
          </a:xfrm>
          <a:prstGeom prst="rect">
            <a:avLst/>
          </a:prstGeom>
        </p:spPr>
        <p:txBody>
          <a:bodyPr anchor="t" rtlCol="false" tIns="0" lIns="0" bIns="0" rIns="0">
            <a:spAutoFit/>
          </a:bodyPr>
          <a:lstStyle/>
          <a:p>
            <a:pPr>
              <a:lnSpc>
                <a:spcPts val="4200"/>
              </a:lnSpc>
            </a:pPr>
            <a:r>
              <a:rPr lang="en-US" sz="3000">
                <a:solidFill>
                  <a:srgbClr val="000000"/>
                </a:solidFill>
                <a:latin typeface="DM Sans Italics"/>
              </a:rPr>
              <a:t>Based on the analysis we can say that the hotel management can start campaigns that could attract families having children as there are more number of sale in that type of reservations. This could boost their sales by around 30% - 35% as long as the market stays the same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1043786">
            <a:off x="-1791566" y="-496326"/>
            <a:ext cx="10173187" cy="10147754"/>
          </a:xfrm>
          <a:custGeom>
            <a:avLst/>
            <a:gdLst/>
            <a:ahLst/>
            <a:cxnLst/>
            <a:rect r="r" b="b" t="t" l="l"/>
            <a:pathLst>
              <a:path h="10147754" w="10173187">
                <a:moveTo>
                  <a:pt x="0" y="0"/>
                </a:moveTo>
                <a:lnTo>
                  <a:pt x="10173187" y="0"/>
                </a:lnTo>
                <a:lnTo>
                  <a:pt x="10173187" y="10147754"/>
                </a:lnTo>
                <a:lnTo>
                  <a:pt x="0" y="10147754"/>
                </a:lnTo>
                <a:lnTo>
                  <a:pt x="0" y="0"/>
                </a:lnTo>
                <a:close/>
              </a:path>
            </a:pathLst>
          </a:custGeom>
          <a:blipFill>
            <a:blip r:embed="rId2"/>
            <a:stretch>
              <a:fillRect l="0" t="0" r="0" b="0"/>
            </a:stretch>
          </a:blipFill>
        </p:spPr>
      </p:sp>
      <p:grpSp>
        <p:nvGrpSpPr>
          <p:cNvPr name="Group 3" id="3"/>
          <p:cNvGrpSpPr/>
          <p:nvPr/>
        </p:nvGrpSpPr>
        <p:grpSpPr>
          <a:xfrm rot="0">
            <a:off x="8176412" y="3383763"/>
            <a:ext cx="15327734" cy="2224080"/>
            <a:chOff x="0" y="0"/>
            <a:chExt cx="20436979" cy="2965440"/>
          </a:xfrm>
        </p:grpSpPr>
        <p:sp>
          <p:nvSpPr>
            <p:cNvPr name="TextBox 4" id="4"/>
            <p:cNvSpPr txBox="true"/>
            <p:nvPr/>
          </p:nvSpPr>
          <p:spPr>
            <a:xfrm rot="0">
              <a:off x="0" y="-9525"/>
              <a:ext cx="12839028" cy="1838325"/>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000000"/>
                  </a:solidFill>
                  <a:latin typeface="DM Sans Bold"/>
                </a:rPr>
                <a:t>THANK YOU  ! </a:t>
              </a:r>
            </a:p>
          </p:txBody>
        </p:sp>
        <p:sp>
          <p:nvSpPr>
            <p:cNvPr name="AutoShape 5" id="5"/>
            <p:cNvSpPr/>
            <p:nvPr/>
          </p:nvSpPr>
          <p:spPr>
            <a:xfrm>
              <a:off x="2" y="2952740"/>
              <a:ext cx="20436975" cy="6350"/>
            </a:xfrm>
            <a:prstGeom prst="line">
              <a:avLst/>
            </a:prstGeom>
            <a:ln cap="flat" w="12700">
              <a:solidFill>
                <a:srgbClr val="000000"/>
              </a:solidFill>
              <a:prstDash val="solid"/>
              <a:headEnd type="none" len="sm" w="sm"/>
              <a:tailEnd type="none" len="sm" w="sm"/>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0">
            <a:off x="11464654" y="-1273709"/>
            <a:ext cx="8291788" cy="8229600"/>
          </a:xfrm>
          <a:custGeom>
            <a:avLst/>
            <a:gdLst/>
            <a:ahLst/>
            <a:cxnLst/>
            <a:rect r="r" b="b" t="t" l="l"/>
            <a:pathLst>
              <a:path h="8229600" w="8291788">
                <a:moveTo>
                  <a:pt x="0" y="0"/>
                </a:moveTo>
                <a:lnTo>
                  <a:pt x="8291789" y="0"/>
                </a:lnTo>
                <a:lnTo>
                  <a:pt x="8291789" y="8229600"/>
                </a:lnTo>
                <a:lnTo>
                  <a:pt x="0" y="8229600"/>
                </a:lnTo>
                <a:lnTo>
                  <a:pt x="0" y="0"/>
                </a:lnTo>
                <a:close/>
              </a:path>
            </a:pathLst>
          </a:custGeom>
          <a:blipFill>
            <a:blip r:embed="rId2"/>
            <a:stretch>
              <a:fillRect l="0" t="0" r="0" b="0"/>
            </a:stretch>
          </a:blipFill>
        </p:spPr>
      </p:sp>
      <p:sp>
        <p:nvSpPr>
          <p:cNvPr name="TextBox 3" id="3"/>
          <p:cNvSpPr txBox="true"/>
          <p:nvPr/>
        </p:nvSpPr>
        <p:spPr>
          <a:xfrm rot="0">
            <a:off x="1409573" y="1459966"/>
            <a:ext cx="6024896" cy="1381125"/>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000000"/>
                </a:solidFill>
                <a:latin typeface="DM Sans Bold"/>
              </a:rPr>
              <a:t>Agenda</a:t>
            </a:r>
          </a:p>
        </p:txBody>
      </p:sp>
      <p:sp>
        <p:nvSpPr>
          <p:cNvPr name="TextBox 4" id="4"/>
          <p:cNvSpPr txBox="true"/>
          <p:nvPr/>
        </p:nvSpPr>
        <p:spPr>
          <a:xfrm rot="0">
            <a:off x="1409573" y="4441382"/>
            <a:ext cx="6024896" cy="523875"/>
          </a:xfrm>
          <a:prstGeom prst="rect">
            <a:avLst/>
          </a:prstGeom>
        </p:spPr>
        <p:txBody>
          <a:bodyPr anchor="t" rtlCol="false" tIns="0" lIns="0" bIns="0" rIns="0">
            <a:spAutoFit/>
          </a:bodyPr>
          <a:lstStyle/>
          <a:p>
            <a:pPr marL="647700" indent="-323850" lvl="1">
              <a:lnSpc>
                <a:spcPts val="4200"/>
              </a:lnSpc>
              <a:buFont typeface="Arial"/>
              <a:buChar char="•"/>
            </a:pPr>
            <a:r>
              <a:rPr lang="en-US" sz="3000" u="none">
                <a:solidFill>
                  <a:srgbClr val="000000"/>
                </a:solidFill>
                <a:latin typeface="DM Sans"/>
              </a:rPr>
              <a:t>Introduction</a:t>
            </a:r>
          </a:p>
        </p:txBody>
      </p:sp>
      <p:sp>
        <p:nvSpPr>
          <p:cNvPr name="TextBox 5" id="5"/>
          <p:cNvSpPr txBox="true"/>
          <p:nvPr/>
        </p:nvSpPr>
        <p:spPr>
          <a:xfrm rot="0">
            <a:off x="1409573" y="5131049"/>
            <a:ext cx="6024896" cy="5238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DM Sans"/>
              </a:rPr>
              <a:t>Problem Statement</a:t>
            </a:r>
          </a:p>
        </p:txBody>
      </p:sp>
      <p:sp>
        <p:nvSpPr>
          <p:cNvPr name="AutoShape 6" id="6"/>
          <p:cNvSpPr/>
          <p:nvPr/>
        </p:nvSpPr>
        <p:spPr>
          <a:xfrm rot="0">
            <a:off x="1409573" y="3629073"/>
            <a:ext cx="15115652" cy="0"/>
          </a:xfrm>
          <a:prstGeom prst="line">
            <a:avLst/>
          </a:prstGeom>
          <a:ln cap="flat" w="9525">
            <a:solidFill>
              <a:srgbClr val="000000"/>
            </a:solidFill>
            <a:prstDash val="solid"/>
            <a:headEnd type="none" len="sm" w="sm"/>
            <a:tailEnd type="none" len="sm" w="sm"/>
          </a:ln>
        </p:spPr>
      </p:sp>
      <p:sp>
        <p:nvSpPr>
          <p:cNvPr name="TextBox 7" id="7"/>
          <p:cNvSpPr txBox="true"/>
          <p:nvPr/>
        </p:nvSpPr>
        <p:spPr>
          <a:xfrm rot="0">
            <a:off x="1409573" y="5816849"/>
            <a:ext cx="6024896" cy="5238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DM Sans"/>
              </a:rPr>
              <a:t>Overview of Dataset</a:t>
            </a:r>
          </a:p>
        </p:txBody>
      </p:sp>
      <p:sp>
        <p:nvSpPr>
          <p:cNvPr name="TextBox 8" id="8"/>
          <p:cNvSpPr txBox="true"/>
          <p:nvPr/>
        </p:nvSpPr>
        <p:spPr>
          <a:xfrm rot="0">
            <a:off x="1409573" y="6502649"/>
            <a:ext cx="6024896" cy="5238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DM Sans"/>
              </a:rPr>
              <a:t>Questions</a:t>
            </a:r>
          </a:p>
        </p:txBody>
      </p:sp>
      <p:sp>
        <p:nvSpPr>
          <p:cNvPr name="TextBox 9" id="9"/>
          <p:cNvSpPr txBox="true"/>
          <p:nvPr/>
        </p:nvSpPr>
        <p:spPr>
          <a:xfrm rot="0">
            <a:off x="1409573" y="7188449"/>
            <a:ext cx="6024896" cy="5238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DM Sans"/>
              </a:rPr>
              <a:t>Recommendations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7920801" y="1429354"/>
            <a:ext cx="8588369" cy="1381125"/>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000000"/>
                </a:solidFill>
                <a:latin typeface="DM Sans Bold"/>
              </a:rPr>
              <a:t>Introduction</a:t>
            </a:r>
          </a:p>
        </p:txBody>
      </p:sp>
      <p:sp>
        <p:nvSpPr>
          <p:cNvPr name="TextBox 4" id="4"/>
          <p:cNvSpPr txBox="true"/>
          <p:nvPr/>
        </p:nvSpPr>
        <p:spPr>
          <a:xfrm rot="0">
            <a:off x="7545737" y="3212574"/>
            <a:ext cx="9338499" cy="53244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DM Sans"/>
              </a:rPr>
              <a:t>The hotel industry relies on data to make informed decisions and provide a better guest experience. </a:t>
            </a:r>
          </a:p>
          <a:p>
            <a:pPr marL="647700" indent="-323850" lvl="1">
              <a:lnSpc>
                <a:spcPts val="4200"/>
              </a:lnSpc>
              <a:buFont typeface="Arial"/>
              <a:buChar char="•"/>
            </a:pPr>
            <a:r>
              <a:rPr lang="en-US" sz="3000">
                <a:solidFill>
                  <a:srgbClr val="000000"/>
                </a:solidFill>
                <a:latin typeface="DM Sans"/>
              </a:rPr>
              <a:t>In this project I worked with a hotel reservation dataset to gain insights into guest preferences, booking trends, and other key factors that impact the hotel's operations. </a:t>
            </a:r>
          </a:p>
          <a:p>
            <a:pPr marL="647700" indent="-323850" lvl="1">
              <a:lnSpc>
                <a:spcPts val="4200"/>
              </a:lnSpc>
              <a:buFont typeface="Arial"/>
              <a:buChar char="•"/>
            </a:pPr>
            <a:r>
              <a:rPr lang="en-US" sz="3000">
                <a:solidFill>
                  <a:srgbClr val="000000"/>
                </a:solidFill>
                <a:latin typeface="DM Sans"/>
              </a:rPr>
              <a:t>I used MySQL Workbench to analyze the data, as well as answer specific questions about the dataset.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8412404">
            <a:off x="5808682" y="6172200"/>
            <a:ext cx="8075295" cy="8229600"/>
          </a:xfrm>
          <a:custGeom>
            <a:avLst/>
            <a:gdLst/>
            <a:ahLst/>
            <a:cxnLst/>
            <a:rect r="r" b="b" t="t" l="l"/>
            <a:pathLst>
              <a:path h="8229600" w="8075295">
                <a:moveTo>
                  <a:pt x="0" y="0"/>
                </a:moveTo>
                <a:lnTo>
                  <a:pt x="8075295" y="0"/>
                </a:lnTo>
                <a:lnTo>
                  <a:pt x="8075295" y="8229600"/>
                </a:lnTo>
                <a:lnTo>
                  <a:pt x="0" y="8229600"/>
                </a:lnTo>
                <a:lnTo>
                  <a:pt x="0" y="0"/>
                </a:lnTo>
                <a:close/>
              </a:path>
            </a:pathLst>
          </a:custGeom>
          <a:blipFill>
            <a:blip r:embed="rId2"/>
            <a:stretch>
              <a:fillRect l="0" t="0" r="0" b="0"/>
            </a:stretch>
          </a:blipFill>
        </p:spPr>
      </p:sp>
      <p:sp>
        <p:nvSpPr>
          <p:cNvPr name="AutoShape 3" id="3"/>
          <p:cNvSpPr/>
          <p:nvPr/>
        </p:nvSpPr>
        <p:spPr>
          <a:xfrm rot="-5400000">
            <a:off x="6873687" y="5138738"/>
            <a:ext cx="7340687" cy="0"/>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12446929" y="1917613"/>
            <a:ext cx="4500291" cy="7494509"/>
          </a:xfrm>
          <a:custGeom>
            <a:avLst/>
            <a:gdLst/>
            <a:ahLst/>
            <a:cxnLst/>
            <a:rect r="r" b="b" t="t" l="l"/>
            <a:pathLst>
              <a:path h="7494509" w="4500291">
                <a:moveTo>
                  <a:pt x="0" y="0"/>
                </a:moveTo>
                <a:lnTo>
                  <a:pt x="4500292" y="0"/>
                </a:lnTo>
                <a:lnTo>
                  <a:pt x="4500292" y="7494508"/>
                </a:lnTo>
                <a:lnTo>
                  <a:pt x="0" y="7494508"/>
                </a:lnTo>
                <a:lnTo>
                  <a:pt x="0" y="0"/>
                </a:lnTo>
                <a:close/>
              </a:path>
            </a:pathLst>
          </a:custGeom>
          <a:blipFill>
            <a:blip r:embed="rId3"/>
            <a:stretch>
              <a:fillRect l="0" t="0" r="0" b="0"/>
            </a:stretch>
          </a:blipFill>
        </p:spPr>
      </p:sp>
      <p:grpSp>
        <p:nvGrpSpPr>
          <p:cNvPr name="Group 5" id="5"/>
          <p:cNvGrpSpPr/>
          <p:nvPr/>
        </p:nvGrpSpPr>
        <p:grpSpPr>
          <a:xfrm rot="0">
            <a:off x="1379865" y="1917613"/>
            <a:ext cx="7764135" cy="4292600"/>
            <a:chOff x="0" y="0"/>
            <a:chExt cx="10352180" cy="5723467"/>
          </a:xfrm>
        </p:grpSpPr>
        <p:sp>
          <p:nvSpPr>
            <p:cNvPr name="TextBox 6" id="6"/>
            <p:cNvSpPr txBox="true"/>
            <p:nvPr/>
          </p:nvSpPr>
          <p:spPr>
            <a:xfrm rot="0">
              <a:off x="0" y="-9525"/>
              <a:ext cx="10352180" cy="3667125"/>
            </a:xfrm>
            <a:prstGeom prst="rect">
              <a:avLst/>
            </a:prstGeom>
          </p:spPr>
          <p:txBody>
            <a:bodyPr anchor="t" rtlCol="false" tIns="0" lIns="0" bIns="0" rIns="0">
              <a:spAutoFit/>
            </a:bodyPr>
            <a:lstStyle/>
            <a:p>
              <a:pPr>
                <a:lnSpc>
                  <a:spcPts val="10800"/>
                </a:lnSpc>
              </a:pPr>
              <a:r>
                <a:rPr lang="en-US" sz="9000">
                  <a:solidFill>
                    <a:srgbClr val="000000"/>
                  </a:solidFill>
                  <a:latin typeface="DM Sans Bold"/>
                </a:rPr>
                <a:t>Problem</a:t>
              </a:r>
            </a:p>
            <a:p>
              <a:pPr>
                <a:lnSpc>
                  <a:spcPts val="10800"/>
                </a:lnSpc>
                <a:spcBef>
                  <a:spcPct val="0"/>
                </a:spcBef>
              </a:pPr>
              <a:r>
                <a:rPr lang="en-US" sz="9000">
                  <a:solidFill>
                    <a:srgbClr val="000000"/>
                  </a:solidFill>
                  <a:latin typeface="DM Sans Bold"/>
                </a:rPr>
                <a:t>Statement</a:t>
              </a:r>
            </a:p>
          </p:txBody>
        </p:sp>
        <p:sp>
          <p:nvSpPr>
            <p:cNvPr name="TextBox 7" id="7"/>
            <p:cNvSpPr txBox="true"/>
            <p:nvPr/>
          </p:nvSpPr>
          <p:spPr>
            <a:xfrm rot="0">
              <a:off x="0" y="4335992"/>
              <a:ext cx="10352180" cy="1387475"/>
            </a:xfrm>
            <a:prstGeom prst="rect">
              <a:avLst/>
            </a:prstGeom>
          </p:spPr>
          <p:txBody>
            <a:bodyPr anchor="t" rtlCol="false" tIns="0" lIns="0" bIns="0" rIns="0">
              <a:spAutoFit/>
            </a:bodyPr>
            <a:lstStyle/>
            <a:p>
              <a:pPr>
                <a:lnSpc>
                  <a:spcPts val="4200"/>
                </a:lnSpc>
              </a:pPr>
              <a:r>
                <a:rPr lang="en-US" sz="3000">
                  <a:solidFill>
                    <a:srgbClr val="000000"/>
                  </a:solidFill>
                  <a:latin typeface="DM Sans"/>
                </a:rPr>
                <a:t>There are 15 questions for which i wrote SQL queries to analyze the data.</a:t>
              </a:r>
            </a:p>
          </p:txBody>
        </p:sp>
      </p:grpSp>
      <p:sp>
        <p:nvSpPr>
          <p:cNvPr name="TextBox 8" id="8"/>
          <p:cNvSpPr txBox="true"/>
          <p:nvPr/>
        </p:nvSpPr>
        <p:spPr>
          <a:xfrm rot="0">
            <a:off x="11106150" y="860338"/>
            <a:ext cx="7181850" cy="1057275"/>
          </a:xfrm>
          <a:prstGeom prst="rect">
            <a:avLst/>
          </a:prstGeom>
        </p:spPr>
        <p:txBody>
          <a:bodyPr anchor="t" rtlCol="false" tIns="0" lIns="0" bIns="0" rIns="0">
            <a:spAutoFit/>
          </a:bodyPr>
          <a:lstStyle/>
          <a:p>
            <a:pPr>
              <a:lnSpc>
                <a:spcPts val="4200"/>
              </a:lnSpc>
            </a:pPr>
            <a:r>
              <a:rPr lang="en-US" sz="3000">
                <a:solidFill>
                  <a:srgbClr val="000000"/>
                </a:solidFill>
                <a:latin typeface="DM Sans"/>
              </a:rPr>
              <a:t>The datset includes the following columns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0">
            <a:off x="8257687" y="-3322211"/>
            <a:ext cx="8291788" cy="8229600"/>
          </a:xfrm>
          <a:custGeom>
            <a:avLst/>
            <a:gdLst/>
            <a:ahLst/>
            <a:cxnLst/>
            <a:rect r="r" b="b" t="t" l="l"/>
            <a:pathLst>
              <a:path h="8229600" w="8291788">
                <a:moveTo>
                  <a:pt x="0" y="0"/>
                </a:moveTo>
                <a:lnTo>
                  <a:pt x="8291789" y="0"/>
                </a:lnTo>
                <a:lnTo>
                  <a:pt x="8291789" y="8229600"/>
                </a:lnTo>
                <a:lnTo>
                  <a:pt x="0" y="8229600"/>
                </a:lnTo>
                <a:lnTo>
                  <a:pt x="0" y="0"/>
                </a:lnTo>
                <a:close/>
              </a:path>
            </a:pathLst>
          </a:custGeom>
          <a:blipFill>
            <a:blip r:embed="rId2"/>
            <a:stretch>
              <a:fillRect l="0" t="0" r="0" b="0"/>
            </a:stretch>
          </a:blipFill>
        </p:spPr>
      </p:sp>
      <p:sp>
        <p:nvSpPr>
          <p:cNvPr name="AutoShape 3" id="3"/>
          <p:cNvSpPr/>
          <p:nvPr/>
        </p:nvSpPr>
        <p:spPr>
          <a:xfrm>
            <a:off x="331670" y="3391216"/>
            <a:ext cx="15115652" cy="0"/>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331670" y="4091898"/>
            <a:ext cx="17624660" cy="5166402"/>
          </a:xfrm>
          <a:custGeom>
            <a:avLst/>
            <a:gdLst/>
            <a:ahLst/>
            <a:cxnLst/>
            <a:rect r="r" b="b" t="t" l="l"/>
            <a:pathLst>
              <a:path h="5166402" w="17624660">
                <a:moveTo>
                  <a:pt x="0" y="0"/>
                </a:moveTo>
                <a:lnTo>
                  <a:pt x="17624660" y="0"/>
                </a:lnTo>
                <a:lnTo>
                  <a:pt x="17624660" y="5166402"/>
                </a:lnTo>
                <a:lnTo>
                  <a:pt x="0" y="5166402"/>
                </a:lnTo>
                <a:lnTo>
                  <a:pt x="0" y="0"/>
                </a:lnTo>
                <a:close/>
              </a:path>
            </a:pathLst>
          </a:custGeom>
          <a:blipFill>
            <a:blip r:embed="rId3"/>
            <a:stretch>
              <a:fillRect l="-550" t="-272" r="-550" b="0"/>
            </a:stretch>
          </a:blipFill>
        </p:spPr>
      </p:sp>
      <p:sp>
        <p:nvSpPr>
          <p:cNvPr name="TextBox 5" id="5"/>
          <p:cNvSpPr txBox="true"/>
          <p:nvPr/>
        </p:nvSpPr>
        <p:spPr>
          <a:xfrm rot="0">
            <a:off x="331670" y="611614"/>
            <a:ext cx="7926018" cy="1356479"/>
          </a:xfrm>
          <a:prstGeom prst="rect">
            <a:avLst/>
          </a:prstGeom>
        </p:spPr>
        <p:txBody>
          <a:bodyPr anchor="t" rtlCol="false" tIns="0" lIns="0" bIns="0" rIns="0">
            <a:spAutoFit/>
          </a:bodyPr>
          <a:lstStyle/>
          <a:p>
            <a:pPr>
              <a:lnSpc>
                <a:spcPts val="10680"/>
              </a:lnSpc>
              <a:spcBef>
                <a:spcPct val="0"/>
              </a:spcBef>
            </a:pPr>
            <a:r>
              <a:rPr lang="en-US" sz="8900">
                <a:solidFill>
                  <a:srgbClr val="000000"/>
                </a:solidFill>
                <a:latin typeface="DM Sans Bold"/>
              </a:rPr>
              <a:t>Overview of</a:t>
            </a:r>
          </a:p>
          <a:p>
            <a:pPr algn="l" marL="0" indent="0" lvl="0">
              <a:lnSpc>
                <a:spcPts val="10680"/>
              </a:lnSpc>
              <a:spcBef>
                <a:spcPct val="0"/>
              </a:spcBef>
            </a:pPr>
            <a:r>
              <a:rPr lang="en-US" sz="8900">
                <a:solidFill>
                  <a:srgbClr val="000000"/>
                </a:solidFill>
                <a:latin typeface="DM Sans Bold"/>
              </a:rPr>
              <a:t>Dataset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true" flipV="false" rot="6048134">
            <a:off x="2014210" y="-2985758"/>
            <a:ext cx="15136400" cy="15644858"/>
          </a:xfrm>
          <a:custGeom>
            <a:avLst/>
            <a:gdLst/>
            <a:ahLst/>
            <a:cxnLst/>
            <a:rect r="r" b="b" t="t" l="l"/>
            <a:pathLst>
              <a:path h="15644858" w="15136400">
                <a:moveTo>
                  <a:pt x="15136400" y="0"/>
                </a:moveTo>
                <a:lnTo>
                  <a:pt x="0" y="0"/>
                </a:lnTo>
                <a:lnTo>
                  <a:pt x="0" y="15644858"/>
                </a:lnTo>
                <a:lnTo>
                  <a:pt x="15136400" y="15644858"/>
                </a:lnTo>
                <a:lnTo>
                  <a:pt x="15136400" y="0"/>
                </a:lnTo>
                <a:close/>
              </a:path>
            </a:pathLst>
          </a:custGeom>
          <a:blipFill>
            <a:blip r:embed="rId2"/>
            <a:stretch>
              <a:fillRect l="0" t="0" r="0" b="0"/>
            </a:stretch>
          </a:blipFill>
        </p:spPr>
      </p:sp>
      <p:sp>
        <p:nvSpPr>
          <p:cNvPr name="AutoShape 3" id="3"/>
          <p:cNvSpPr/>
          <p:nvPr/>
        </p:nvSpPr>
        <p:spPr>
          <a:xfrm>
            <a:off x="1046532" y="1596185"/>
            <a:ext cx="16230600" cy="4762"/>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4337735" y="321649"/>
            <a:ext cx="892017" cy="888773"/>
          </a:xfrm>
          <a:custGeom>
            <a:avLst/>
            <a:gdLst/>
            <a:ahLst/>
            <a:cxnLst/>
            <a:rect r="r" b="b" t="t" l="l"/>
            <a:pathLst>
              <a:path h="888773" w="892017">
                <a:moveTo>
                  <a:pt x="0" y="0"/>
                </a:moveTo>
                <a:lnTo>
                  <a:pt x="892017" y="0"/>
                </a:lnTo>
                <a:lnTo>
                  <a:pt x="892017" y="888773"/>
                </a:lnTo>
                <a:lnTo>
                  <a:pt x="0" y="8887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3689407"/>
            <a:ext cx="10081935" cy="1712027"/>
          </a:xfrm>
          <a:custGeom>
            <a:avLst/>
            <a:gdLst/>
            <a:ahLst/>
            <a:cxnLst/>
            <a:rect r="r" b="b" t="t" l="l"/>
            <a:pathLst>
              <a:path h="1712027" w="10081935">
                <a:moveTo>
                  <a:pt x="0" y="0"/>
                </a:moveTo>
                <a:lnTo>
                  <a:pt x="10081935" y="0"/>
                </a:lnTo>
                <a:lnTo>
                  <a:pt x="10081935" y="1712026"/>
                </a:lnTo>
                <a:lnTo>
                  <a:pt x="0" y="1712026"/>
                </a:lnTo>
                <a:lnTo>
                  <a:pt x="0" y="0"/>
                </a:lnTo>
                <a:close/>
              </a:path>
            </a:pathLst>
          </a:custGeom>
          <a:blipFill>
            <a:blip r:embed="rId5"/>
            <a:stretch>
              <a:fillRect l="0" t="0" r="0" b="0"/>
            </a:stretch>
          </a:blipFill>
        </p:spPr>
      </p:sp>
      <p:sp>
        <p:nvSpPr>
          <p:cNvPr name="Freeform 6" id="6"/>
          <p:cNvSpPr/>
          <p:nvPr/>
        </p:nvSpPr>
        <p:spPr>
          <a:xfrm flipH="false" flipV="false" rot="0">
            <a:off x="1046532" y="5543550"/>
            <a:ext cx="10402324" cy="2972093"/>
          </a:xfrm>
          <a:custGeom>
            <a:avLst/>
            <a:gdLst/>
            <a:ahLst/>
            <a:cxnLst/>
            <a:rect r="r" b="b" t="t" l="l"/>
            <a:pathLst>
              <a:path h="2972093" w="10402324">
                <a:moveTo>
                  <a:pt x="0" y="0"/>
                </a:moveTo>
                <a:lnTo>
                  <a:pt x="10402324" y="0"/>
                </a:lnTo>
                <a:lnTo>
                  <a:pt x="10402324" y="2972093"/>
                </a:lnTo>
                <a:lnTo>
                  <a:pt x="0" y="2972093"/>
                </a:lnTo>
                <a:lnTo>
                  <a:pt x="0" y="0"/>
                </a:lnTo>
                <a:close/>
              </a:path>
            </a:pathLst>
          </a:custGeom>
          <a:blipFill>
            <a:blip r:embed="rId6"/>
            <a:stretch>
              <a:fillRect l="0" t="0" r="0" b="0"/>
            </a:stretch>
          </a:blipFill>
        </p:spPr>
      </p:sp>
      <p:sp>
        <p:nvSpPr>
          <p:cNvPr name="Freeform 7" id="7"/>
          <p:cNvSpPr/>
          <p:nvPr/>
        </p:nvSpPr>
        <p:spPr>
          <a:xfrm flipH="false" flipV="false" rot="0">
            <a:off x="14068896" y="3895853"/>
            <a:ext cx="3208236" cy="1247647"/>
          </a:xfrm>
          <a:custGeom>
            <a:avLst/>
            <a:gdLst/>
            <a:ahLst/>
            <a:cxnLst/>
            <a:rect r="r" b="b" t="t" l="l"/>
            <a:pathLst>
              <a:path h="1247647" w="3208236">
                <a:moveTo>
                  <a:pt x="0" y="0"/>
                </a:moveTo>
                <a:lnTo>
                  <a:pt x="3208236" y="0"/>
                </a:lnTo>
                <a:lnTo>
                  <a:pt x="3208236" y="1247647"/>
                </a:lnTo>
                <a:lnTo>
                  <a:pt x="0" y="1247647"/>
                </a:lnTo>
                <a:lnTo>
                  <a:pt x="0" y="0"/>
                </a:lnTo>
                <a:close/>
              </a:path>
            </a:pathLst>
          </a:custGeom>
          <a:blipFill>
            <a:blip r:embed="rId7"/>
            <a:stretch>
              <a:fillRect l="0" t="0" r="0" b="0"/>
            </a:stretch>
          </a:blipFill>
        </p:spPr>
      </p:sp>
      <p:sp>
        <p:nvSpPr>
          <p:cNvPr name="Freeform 8" id="8"/>
          <p:cNvSpPr/>
          <p:nvPr/>
        </p:nvSpPr>
        <p:spPr>
          <a:xfrm flipH="false" flipV="false" rot="0">
            <a:off x="13637112" y="6646378"/>
            <a:ext cx="4071803" cy="1143570"/>
          </a:xfrm>
          <a:custGeom>
            <a:avLst/>
            <a:gdLst/>
            <a:ahLst/>
            <a:cxnLst/>
            <a:rect r="r" b="b" t="t" l="l"/>
            <a:pathLst>
              <a:path h="1143570" w="4071803">
                <a:moveTo>
                  <a:pt x="0" y="0"/>
                </a:moveTo>
                <a:lnTo>
                  <a:pt x="4071804" y="0"/>
                </a:lnTo>
                <a:lnTo>
                  <a:pt x="4071804" y="1143571"/>
                </a:lnTo>
                <a:lnTo>
                  <a:pt x="0" y="1143571"/>
                </a:lnTo>
                <a:lnTo>
                  <a:pt x="0" y="0"/>
                </a:lnTo>
                <a:close/>
              </a:path>
            </a:pathLst>
          </a:custGeom>
          <a:blipFill>
            <a:blip r:embed="rId8"/>
            <a:stretch>
              <a:fillRect l="0" t="0" r="0" b="0"/>
            </a:stretch>
          </a:blipFill>
        </p:spPr>
      </p:sp>
      <p:sp>
        <p:nvSpPr>
          <p:cNvPr name="Freeform 9" id="9"/>
          <p:cNvSpPr/>
          <p:nvPr/>
        </p:nvSpPr>
        <p:spPr>
          <a:xfrm flipH="false" flipV="false" rot="0">
            <a:off x="11756213" y="4060399"/>
            <a:ext cx="1295275" cy="923499"/>
          </a:xfrm>
          <a:custGeom>
            <a:avLst/>
            <a:gdLst/>
            <a:ahLst/>
            <a:cxnLst/>
            <a:rect r="r" b="b" t="t" l="l"/>
            <a:pathLst>
              <a:path h="923499" w="1295275">
                <a:moveTo>
                  <a:pt x="0" y="0"/>
                </a:moveTo>
                <a:lnTo>
                  <a:pt x="1295275" y="0"/>
                </a:lnTo>
                <a:lnTo>
                  <a:pt x="1295275" y="923499"/>
                </a:lnTo>
                <a:lnTo>
                  <a:pt x="0" y="9234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028700" y="819897"/>
            <a:ext cx="7976732" cy="771525"/>
          </a:xfrm>
          <a:prstGeom prst="rect">
            <a:avLst/>
          </a:prstGeom>
        </p:spPr>
        <p:txBody>
          <a:bodyPr anchor="t" rtlCol="false" tIns="0" lIns="0" bIns="0" rIns="0">
            <a:spAutoFit/>
          </a:bodyPr>
          <a:lstStyle/>
          <a:p>
            <a:pPr>
              <a:lnSpc>
                <a:spcPts val="6000"/>
              </a:lnSpc>
              <a:spcBef>
                <a:spcPct val="0"/>
              </a:spcBef>
            </a:pPr>
            <a:r>
              <a:rPr lang="en-US" sz="5000">
                <a:solidFill>
                  <a:srgbClr val="000000"/>
                </a:solidFill>
                <a:latin typeface="DM Sans Bold"/>
              </a:rPr>
              <a:t>Questions</a:t>
            </a:r>
          </a:p>
        </p:txBody>
      </p:sp>
      <p:sp>
        <p:nvSpPr>
          <p:cNvPr name="TextBox 11" id="11"/>
          <p:cNvSpPr txBox="true"/>
          <p:nvPr/>
        </p:nvSpPr>
        <p:spPr>
          <a:xfrm rot="0">
            <a:off x="1028701" y="1984432"/>
            <a:ext cx="15303820" cy="923925"/>
          </a:xfrm>
          <a:prstGeom prst="rect">
            <a:avLst/>
          </a:prstGeom>
        </p:spPr>
        <p:txBody>
          <a:bodyPr anchor="t" rtlCol="false" tIns="0" lIns="0" bIns="0" rIns="0">
            <a:spAutoFit/>
          </a:bodyPr>
          <a:lstStyle/>
          <a:p>
            <a:pPr marL="647805" indent="-323903" lvl="1">
              <a:lnSpc>
                <a:spcPts val="3600"/>
              </a:lnSpc>
              <a:buAutoNum type="arabicPeriod" startAt="1"/>
            </a:pPr>
            <a:r>
              <a:rPr lang="en-US" sz="3000">
                <a:solidFill>
                  <a:srgbClr val="000000"/>
                </a:solidFill>
                <a:latin typeface="Cardo"/>
              </a:rPr>
              <a:t>What is the total number of reservations in the dataset?</a:t>
            </a:r>
          </a:p>
          <a:p>
            <a:pPr marL="647805" indent="-323903" lvl="1">
              <a:lnSpc>
                <a:spcPts val="3600"/>
              </a:lnSpc>
              <a:buAutoNum type="arabicPeriod" startAt="1"/>
            </a:pPr>
            <a:r>
              <a:rPr lang="en-US" sz="3000">
                <a:solidFill>
                  <a:srgbClr val="000000"/>
                </a:solidFill>
                <a:latin typeface="Cardo"/>
              </a:rPr>
              <a:t> Which meal plan is the most popular among guests?</a:t>
            </a:r>
          </a:p>
        </p:txBody>
      </p:sp>
      <p:sp>
        <p:nvSpPr>
          <p:cNvPr name="TextBox 12" id="12"/>
          <p:cNvSpPr txBox="true"/>
          <p:nvPr/>
        </p:nvSpPr>
        <p:spPr>
          <a:xfrm rot="0">
            <a:off x="14321515" y="2728999"/>
            <a:ext cx="3633856" cy="771525"/>
          </a:xfrm>
          <a:prstGeom prst="rect">
            <a:avLst/>
          </a:prstGeom>
        </p:spPr>
        <p:txBody>
          <a:bodyPr anchor="t" rtlCol="false" tIns="0" lIns="0" bIns="0" rIns="0">
            <a:spAutoFit/>
          </a:bodyPr>
          <a:lstStyle/>
          <a:p>
            <a:pPr>
              <a:lnSpc>
                <a:spcPts val="6000"/>
              </a:lnSpc>
              <a:spcBef>
                <a:spcPct val="0"/>
              </a:spcBef>
            </a:pPr>
            <a:r>
              <a:rPr lang="en-US" sz="5000">
                <a:solidFill>
                  <a:srgbClr val="000000"/>
                </a:solidFill>
                <a:latin typeface="DM Sans Bold"/>
              </a:rPr>
              <a:t>Results</a:t>
            </a:r>
          </a:p>
        </p:txBody>
      </p:sp>
      <p:sp>
        <p:nvSpPr>
          <p:cNvPr name="Freeform 13" id="13"/>
          <p:cNvSpPr/>
          <p:nvPr/>
        </p:nvSpPr>
        <p:spPr>
          <a:xfrm flipH="false" flipV="false" rot="0">
            <a:off x="11895347" y="6866450"/>
            <a:ext cx="1295275" cy="923499"/>
          </a:xfrm>
          <a:custGeom>
            <a:avLst/>
            <a:gdLst/>
            <a:ahLst/>
            <a:cxnLst/>
            <a:rect r="r" b="b" t="t" l="l"/>
            <a:pathLst>
              <a:path h="923499" w="1295275">
                <a:moveTo>
                  <a:pt x="0" y="0"/>
                </a:moveTo>
                <a:lnTo>
                  <a:pt x="1295275" y="0"/>
                </a:lnTo>
                <a:lnTo>
                  <a:pt x="1295275" y="923499"/>
                </a:lnTo>
                <a:lnTo>
                  <a:pt x="0" y="9234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true" flipV="false" rot="6048134">
            <a:off x="2014210" y="-2985758"/>
            <a:ext cx="15136400" cy="15644858"/>
          </a:xfrm>
          <a:custGeom>
            <a:avLst/>
            <a:gdLst/>
            <a:ahLst/>
            <a:cxnLst/>
            <a:rect r="r" b="b" t="t" l="l"/>
            <a:pathLst>
              <a:path h="15644858" w="15136400">
                <a:moveTo>
                  <a:pt x="15136400" y="0"/>
                </a:moveTo>
                <a:lnTo>
                  <a:pt x="0" y="0"/>
                </a:lnTo>
                <a:lnTo>
                  <a:pt x="0" y="15644858"/>
                </a:lnTo>
                <a:lnTo>
                  <a:pt x="15136400" y="15644858"/>
                </a:lnTo>
                <a:lnTo>
                  <a:pt x="15136400" y="0"/>
                </a:lnTo>
                <a:close/>
              </a:path>
            </a:pathLst>
          </a:custGeom>
          <a:blipFill>
            <a:blip r:embed="rId2"/>
            <a:stretch>
              <a:fillRect l="0" t="0" r="0" b="0"/>
            </a:stretch>
          </a:blipFill>
        </p:spPr>
      </p:sp>
      <p:sp>
        <p:nvSpPr>
          <p:cNvPr name="AutoShape 3" id="3"/>
          <p:cNvSpPr/>
          <p:nvPr/>
        </p:nvSpPr>
        <p:spPr>
          <a:xfrm>
            <a:off x="1046532" y="1596185"/>
            <a:ext cx="16230600" cy="4762"/>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4337735" y="321649"/>
            <a:ext cx="892017" cy="888773"/>
          </a:xfrm>
          <a:custGeom>
            <a:avLst/>
            <a:gdLst/>
            <a:ahLst/>
            <a:cxnLst/>
            <a:rect r="r" b="b" t="t" l="l"/>
            <a:pathLst>
              <a:path h="888773" w="892017">
                <a:moveTo>
                  <a:pt x="0" y="0"/>
                </a:moveTo>
                <a:lnTo>
                  <a:pt x="892017" y="0"/>
                </a:lnTo>
                <a:lnTo>
                  <a:pt x="892017" y="888773"/>
                </a:lnTo>
                <a:lnTo>
                  <a:pt x="0" y="8887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3308407"/>
            <a:ext cx="11012223" cy="1887810"/>
          </a:xfrm>
          <a:custGeom>
            <a:avLst/>
            <a:gdLst/>
            <a:ahLst/>
            <a:cxnLst/>
            <a:rect r="r" b="b" t="t" l="l"/>
            <a:pathLst>
              <a:path h="1887810" w="11012223">
                <a:moveTo>
                  <a:pt x="0" y="0"/>
                </a:moveTo>
                <a:lnTo>
                  <a:pt x="11012223" y="0"/>
                </a:lnTo>
                <a:lnTo>
                  <a:pt x="11012223" y="1887809"/>
                </a:lnTo>
                <a:lnTo>
                  <a:pt x="0" y="1887809"/>
                </a:lnTo>
                <a:lnTo>
                  <a:pt x="0" y="0"/>
                </a:lnTo>
                <a:close/>
              </a:path>
            </a:pathLst>
          </a:custGeom>
          <a:blipFill>
            <a:blip r:embed="rId5"/>
            <a:stretch>
              <a:fillRect l="0" t="0" r="0" b="0"/>
            </a:stretch>
          </a:blipFill>
        </p:spPr>
      </p:sp>
      <p:sp>
        <p:nvSpPr>
          <p:cNvPr name="Freeform 6" id="6"/>
          <p:cNvSpPr/>
          <p:nvPr/>
        </p:nvSpPr>
        <p:spPr>
          <a:xfrm flipH="false" flipV="false" rot="0">
            <a:off x="1046532" y="6170253"/>
            <a:ext cx="10994391" cy="1997777"/>
          </a:xfrm>
          <a:custGeom>
            <a:avLst/>
            <a:gdLst/>
            <a:ahLst/>
            <a:cxnLst/>
            <a:rect r="r" b="b" t="t" l="l"/>
            <a:pathLst>
              <a:path h="1997777" w="10994391">
                <a:moveTo>
                  <a:pt x="0" y="0"/>
                </a:moveTo>
                <a:lnTo>
                  <a:pt x="10994391" y="0"/>
                </a:lnTo>
                <a:lnTo>
                  <a:pt x="10994391" y="1997777"/>
                </a:lnTo>
                <a:lnTo>
                  <a:pt x="0" y="1997777"/>
                </a:lnTo>
                <a:lnTo>
                  <a:pt x="0" y="0"/>
                </a:lnTo>
                <a:close/>
              </a:path>
            </a:pathLst>
          </a:custGeom>
          <a:blipFill>
            <a:blip r:embed="rId6"/>
            <a:stretch>
              <a:fillRect l="0" t="0" r="0" b="0"/>
            </a:stretch>
          </a:blipFill>
        </p:spPr>
      </p:sp>
      <p:sp>
        <p:nvSpPr>
          <p:cNvPr name="Freeform 7" id="7"/>
          <p:cNvSpPr/>
          <p:nvPr/>
        </p:nvSpPr>
        <p:spPr>
          <a:xfrm flipH="false" flipV="false" rot="0">
            <a:off x="14295384" y="3706915"/>
            <a:ext cx="3371541" cy="1090793"/>
          </a:xfrm>
          <a:custGeom>
            <a:avLst/>
            <a:gdLst/>
            <a:ahLst/>
            <a:cxnLst/>
            <a:rect r="r" b="b" t="t" l="l"/>
            <a:pathLst>
              <a:path h="1090793" w="3371541">
                <a:moveTo>
                  <a:pt x="0" y="0"/>
                </a:moveTo>
                <a:lnTo>
                  <a:pt x="3371541" y="0"/>
                </a:lnTo>
                <a:lnTo>
                  <a:pt x="3371541" y="1090793"/>
                </a:lnTo>
                <a:lnTo>
                  <a:pt x="0" y="1090793"/>
                </a:lnTo>
                <a:lnTo>
                  <a:pt x="0" y="0"/>
                </a:lnTo>
                <a:close/>
              </a:path>
            </a:pathLst>
          </a:custGeom>
          <a:blipFill>
            <a:blip r:embed="rId7"/>
            <a:stretch>
              <a:fillRect l="0" t="0" r="0" b="0"/>
            </a:stretch>
          </a:blipFill>
        </p:spPr>
      </p:sp>
      <p:sp>
        <p:nvSpPr>
          <p:cNvPr name="Freeform 8" id="8"/>
          <p:cNvSpPr/>
          <p:nvPr/>
        </p:nvSpPr>
        <p:spPr>
          <a:xfrm flipH="false" flipV="false" rot="0">
            <a:off x="14295384" y="6607169"/>
            <a:ext cx="3501021" cy="1123944"/>
          </a:xfrm>
          <a:custGeom>
            <a:avLst/>
            <a:gdLst/>
            <a:ahLst/>
            <a:cxnLst/>
            <a:rect r="r" b="b" t="t" l="l"/>
            <a:pathLst>
              <a:path h="1123944" w="3501021">
                <a:moveTo>
                  <a:pt x="0" y="0"/>
                </a:moveTo>
                <a:lnTo>
                  <a:pt x="3501020" y="0"/>
                </a:lnTo>
                <a:lnTo>
                  <a:pt x="3501020" y="1123944"/>
                </a:lnTo>
                <a:lnTo>
                  <a:pt x="0" y="1123944"/>
                </a:lnTo>
                <a:lnTo>
                  <a:pt x="0" y="0"/>
                </a:lnTo>
                <a:close/>
              </a:path>
            </a:pathLst>
          </a:custGeom>
          <a:blipFill>
            <a:blip r:embed="rId8"/>
            <a:stretch>
              <a:fillRect l="0" t="0" r="0" b="0"/>
            </a:stretch>
          </a:blipFill>
        </p:spPr>
      </p:sp>
      <p:sp>
        <p:nvSpPr>
          <p:cNvPr name="TextBox 9" id="9"/>
          <p:cNvSpPr txBox="true"/>
          <p:nvPr/>
        </p:nvSpPr>
        <p:spPr>
          <a:xfrm rot="0">
            <a:off x="1028700" y="819897"/>
            <a:ext cx="7976732" cy="771525"/>
          </a:xfrm>
          <a:prstGeom prst="rect">
            <a:avLst/>
          </a:prstGeom>
        </p:spPr>
        <p:txBody>
          <a:bodyPr anchor="t" rtlCol="false" tIns="0" lIns="0" bIns="0" rIns="0">
            <a:spAutoFit/>
          </a:bodyPr>
          <a:lstStyle/>
          <a:p>
            <a:pPr>
              <a:lnSpc>
                <a:spcPts val="6000"/>
              </a:lnSpc>
              <a:spcBef>
                <a:spcPct val="0"/>
              </a:spcBef>
            </a:pPr>
            <a:r>
              <a:rPr lang="en-US" sz="5000">
                <a:solidFill>
                  <a:srgbClr val="000000"/>
                </a:solidFill>
                <a:latin typeface="DM Sans Bold"/>
              </a:rPr>
              <a:t>Questions</a:t>
            </a:r>
          </a:p>
        </p:txBody>
      </p:sp>
      <p:sp>
        <p:nvSpPr>
          <p:cNvPr name="TextBox 10" id="10"/>
          <p:cNvSpPr txBox="true"/>
          <p:nvPr/>
        </p:nvSpPr>
        <p:spPr>
          <a:xfrm rot="0">
            <a:off x="1028701" y="1984432"/>
            <a:ext cx="15303820" cy="923925"/>
          </a:xfrm>
          <a:prstGeom prst="rect">
            <a:avLst/>
          </a:prstGeom>
        </p:spPr>
        <p:txBody>
          <a:bodyPr anchor="t" rtlCol="false" tIns="0" lIns="0" bIns="0" rIns="0">
            <a:spAutoFit/>
          </a:bodyPr>
          <a:lstStyle/>
          <a:p>
            <a:pPr>
              <a:lnSpc>
                <a:spcPts val="3600"/>
              </a:lnSpc>
            </a:pPr>
            <a:r>
              <a:rPr lang="en-US" sz="3000">
                <a:solidFill>
                  <a:srgbClr val="000000"/>
                </a:solidFill>
                <a:latin typeface="Cardo"/>
              </a:rPr>
              <a:t>3.  Which meal plan is the most popular among guests?</a:t>
            </a:r>
          </a:p>
          <a:p>
            <a:pPr>
              <a:lnSpc>
                <a:spcPts val="3600"/>
              </a:lnSpc>
            </a:pPr>
            <a:r>
              <a:rPr lang="en-US" sz="3000">
                <a:solidFill>
                  <a:srgbClr val="000000"/>
                </a:solidFill>
                <a:latin typeface="Cardo"/>
              </a:rPr>
              <a:t>4.  How many reservations were made for the year 20XX (replace XX with the desired year)?</a:t>
            </a:r>
          </a:p>
        </p:txBody>
      </p:sp>
      <p:sp>
        <p:nvSpPr>
          <p:cNvPr name="Freeform 11" id="11"/>
          <p:cNvSpPr/>
          <p:nvPr/>
        </p:nvSpPr>
        <p:spPr>
          <a:xfrm flipH="false" flipV="false" rot="0">
            <a:off x="12520516" y="3790562"/>
            <a:ext cx="1295275" cy="923499"/>
          </a:xfrm>
          <a:custGeom>
            <a:avLst/>
            <a:gdLst/>
            <a:ahLst/>
            <a:cxnLst/>
            <a:rect r="r" b="b" t="t" l="l"/>
            <a:pathLst>
              <a:path h="923499" w="1295275">
                <a:moveTo>
                  <a:pt x="0" y="0"/>
                </a:moveTo>
                <a:lnTo>
                  <a:pt x="1295275" y="0"/>
                </a:lnTo>
                <a:lnTo>
                  <a:pt x="1295275" y="923499"/>
                </a:lnTo>
                <a:lnTo>
                  <a:pt x="0" y="9234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2520516" y="6807615"/>
            <a:ext cx="1295275" cy="923499"/>
          </a:xfrm>
          <a:custGeom>
            <a:avLst/>
            <a:gdLst/>
            <a:ahLst/>
            <a:cxnLst/>
            <a:rect r="r" b="b" t="t" l="l"/>
            <a:pathLst>
              <a:path h="923499" w="1295275">
                <a:moveTo>
                  <a:pt x="0" y="0"/>
                </a:moveTo>
                <a:lnTo>
                  <a:pt x="1295275" y="0"/>
                </a:lnTo>
                <a:lnTo>
                  <a:pt x="1295275" y="923498"/>
                </a:lnTo>
                <a:lnTo>
                  <a:pt x="0" y="9234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true" flipV="false" rot="6048134">
            <a:off x="2014210" y="-2985758"/>
            <a:ext cx="15136400" cy="15644858"/>
          </a:xfrm>
          <a:custGeom>
            <a:avLst/>
            <a:gdLst/>
            <a:ahLst/>
            <a:cxnLst/>
            <a:rect r="r" b="b" t="t" l="l"/>
            <a:pathLst>
              <a:path h="15644858" w="15136400">
                <a:moveTo>
                  <a:pt x="15136400" y="0"/>
                </a:moveTo>
                <a:lnTo>
                  <a:pt x="0" y="0"/>
                </a:lnTo>
                <a:lnTo>
                  <a:pt x="0" y="15644858"/>
                </a:lnTo>
                <a:lnTo>
                  <a:pt x="15136400" y="15644858"/>
                </a:lnTo>
                <a:lnTo>
                  <a:pt x="15136400" y="0"/>
                </a:lnTo>
                <a:close/>
              </a:path>
            </a:pathLst>
          </a:custGeom>
          <a:blipFill>
            <a:blip r:embed="rId2"/>
            <a:stretch>
              <a:fillRect l="0" t="0" r="0" b="0"/>
            </a:stretch>
          </a:blipFill>
        </p:spPr>
      </p:sp>
      <p:sp>
        <p:nvSpPr>
          <p:cNvPr name="AutoShape 3" id="3"/>
          <p:cNvSpPr/>
          <p:nvPr/>
        </p:nvSpPr>
        <p:spPr>
          <a:xfrm>
            <a:off x="1046532" y="1596185"/>
            <a:ext cx="16230600" cy="4762"/>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4337735" y="321649"/>
            <a:ext cx="892017" cy="888773"/>
          </a:xfrm>
          <a:custGeom>
            <a:avLst/>
            <a:gdLst/>
            <a:ahLst/>
            <a:cxnLst/>
            <a:rect r="r" b="b" t="t" l="l"/>
            <a:pathLst>
              <a:path h="888773" w="892017">
                <a:moveTo>
                  <a:pt x="0" y="0"/>
                </a:moveTo>
                <a:lnTo>
                  <a:pt x="892017" y="0"/>
                </a:lnTo>
                <a:lnTo>
                  <a:pt x="892017" y="888773"/>
                </a:lnTo>
                <a:lnTo>
                  <a:pt x="0" y="8887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3114312"/>
            <a:ext cx="7387812" cy="2212090"/>
          </a:xfrm>
          <a:custGeom>
            <a:avLst/>
            <a:gdLst/>
            <a:ahLst/>
            <a:cxnLst/>
            <a:rect r="r" b="b" t="t" l="l"/>
            <a:pathLst>
              <a:path h="2212090" w="7387812">
                <a:moveTo>
                  <a:pt x="0" y="0"/>
                </a:moveTo>
                <a:lnTo>
                  <a:pt x="7387812" y="0"/>
                </a:lnTo>
                <a:lnTo>
                  <a:pt x="7387812" y="2212089"/>
                </a:lnTo>
                <a:lnTo>
                  <a:pt x="0" y="2212089"/>
                </a:lnTo>
                <a:lnTo>
                  <a:pt x="0" y="0"/>
                </a:lnTo>
                <a:close/>
              </a:path>
            </a:pathLst>
          </a:custGeom>
          <a:blipFill>
            <a:blip r:embed="rId5"/>
            <a:stretch>
              <a:fillRect l="0" t="0" r="0" b="0"/>
            </a:stretch>
          </a:blipFill>
        </p:spPr>
      </p:sp>
      <p:sp>
        <p:nvSpPr>
          <p:cNvPr name="Freeform 6" id="6"/>
          <p:cNvSpPr/>
          <p:nvPr/>
        </p:nvSpPr>
        <p:spPr>
          <a:xfrm flipH="false" flipV="false" rot="0">
            <a:off x="1046532" y="6504598"/>
            <a:ext cx="9855647" cy="1873753"/>
          </a:xfrm>
          <a:custGeom>
            <a:avLst/>
            <a:gdLst/>
            <a:ahLst/>
            <a:cxnLst/>
            <a:rect r="r" b="b" t="t" l="l"/>
            <a:pathLst>
              <a:path h="1873753" w="9855647">
                <a:moveTo>
                  <a:pt x="0" y="0"/>
                </a:moveTo>
                <a:lnTo>
                  <a:pt x="9855647" y="0"/>
                </a:lnTo>
                <a:lnTo>
                  <a:pt x="9855647" y="1873754"/>
                </a:lnTo>
                <a:lnTo>
                  <a:pt x="0" y="1873754"/>
                </a:lnTo>
                <a:lnTo>
                  <a:pt x="0" y="0"/>
                </a:lnTo>
                <a:close/>
              </a:path>
            </a:pathLst>
          </a:custGeom>
          <a:blipFill>
            <a:blip r:embed="rId6"/>
            <a:stretch>
              <a:fillRect l="0" t="0" r="0" b="0"/>
            </a:stretch>
          </a:blipFill>
        </p:spPr>
      </p:sp>
      <p:sp>
        <p:nvSpPr>
          <p:cNvPr name="Freeform 7" id="7"/>
          <p:cNvSpPr/>
          <p:nvPr/>
        </p:nvSpPr>
        <p:spPr>
          <a:xfrm flipH="false" flipV="false" rot="0">
            <a:off x="11881647" y="3585195"/>
            <a:ext cx="5377653" cy="1107164"/>
          </a:xfrm>
          <a:custGeom>
            <a:avLst/>
            <a:gdLst/>
            <a:ahLst/>
            <a:cxnLst/>
            <a:rect r="r" b="b" t="t" l="l"/>
            <a:pathLst>
              <a:path h="1107164" w="5377653">
                <a:moveTo>
                  <a:pt x="0" y="0"/>
                </a:moveTo>
                <a:lnTo>
                  <a:pt x="5377653" y="0"/>
                </a:lnTo>
                <a:lnTo>
                  <a:pt x="5377653" y="1107164"/>
                </a:lnTo>
                <a:lnTo>
                  <a:pt x="0" y="1107164"/>
                </a:lnTo>
                <a:lnTo>
                  <a:pt x="0" y="0"/>
                </a:lnTo>
                <a:close/>
              </a:path>
            </a:pathLst>
          </a:custGeom>
          <a:blipFill>
            <a:blip r:embed="rId7"/>
            <a:stretch>
              <a:fillRect l="0" t="0" r="0" b="0"/>
            </a:stretch>
          </a:blipFill>
        </p:spPr>
      </p:sp>
      <p:sp>
        <p:nvSpPr>
          <p:cNvPr name="Freeform 8" id="8"/>
          <p:cNvSpPr/>
          <p:nvPr/>
        </p:nvSpPr>
        <p:spPr>
          <a:xfrm flipH="false" flipV="false" rot="0">
            <a:off x="12793251" y="6842656"/>
            <a:ext cx="5058682" cy="1197638"/>
          </a:xfrm>
          <a:custGeom>
            <a:avLst/>
            <a:gdLst/>
            <a:ahLst/>
            <a:cxnLst/>
            <a:rect r="r" b="b" t="t" l="l"/>
            <a:pathLst>
              <a:path h="1197638" w="5058682">
                <a:moveTo>
                  <a:pt x="0" y="0"/>
                </a:moveTo>
                <a:lnTo>
                  <a:pt x="5058682" y="0"/>
                </a:lnTo>
                <a:lnTo>
                  <a:pt x="5058682" y="1197638"/>
                </a:lnTo>
                <a:lnTo>
                  <a:pt x="0" y="1197638"/>
                </a:lnTo>
                <a:lnTo>
                  <a:pt x="0" y="0"/>
                </a:lnTo>
                <a:close/>
              </a:path>
            </a:pathLst>
          </a:custGeom>
          <a:blipFill>
            <a:blip r:embed="rId8"/>
            <a:stretch>
              <a:fillRect l="0" t="0" r="0" b="0"/>
            </a:stretch>
          </a:blipFill>
        </p:spPr>
      </p:sp>
      <p:sp>
        <p:nvSpPr>
          <p:cNvPr name="TextBox 9" id="9"/>
          <p:cNvSpPr txBox="true"/>
          <p:nvPr/>
        </p:nvSpPr>
        <p:spPr>
          <a:xfrm rot="0">
            <a:off x="1028700" y="819897"/>
            <a:ext cx="7976732" cy="771525"/>
          </a:xfrm>
          <a:prstGeom prst="rect">
            <a:avLst/>
          </a:prstGeom>
        </p:spPr>
        <p:txBody>
          <a:bodyPr anchor="t" rtlCol="false" tIns="0" lIns="0" bIns="0" rIns="0">
            <a:spAutoFit/>
          </a:bodyPr>
          <a:lstStyle/>
          <a:p>
            <a:pPr>
              <a:lnSpc>
                <a:spcPts val="6000"/>
              </a:lnSpc>
              <a:spcBef>
                <a:spcPct val="0"/>
              </a:spcBef>
            </a:pPr>
            <a:r>
              <a:rPr lang="en-US" sz="5000">
                <a:solidFill>
                  <a:srgbClr val="000000"/>
                </a:solidFill>
                <a:latin typeface="DM Sans Bold"/>
              </a:rPr>
              <a:t>Questions</a:t>
            </a:r>
          </a:p>
        </p:txBody>
      </p:sp>
      <p:sp>
        <p:nvSpPr>
          <p:cNvPr name="TextBox 10" id="10"/>
          <p:cNvSpPr txBox="true"/>
          <p:nvPr/>
        </p:nvSpPr>
        <p:spPr>
          <a:xfrm rot="0">
            <a:off x="1028701" y="1984432"/>
            <a:ext cx="15303820" cy="923925"/>
          </a:xfrm>
          <a:prstGeom prst="rect">
            <a:avLst/>
          </a:prstGeom>
        </p:spPr>
        <p:txBody>
          <a:bodyPr anchor="t" rtlCol="false" tIns="0" lIns="0" bIns="0" rIns="0">
            <a:spAutoFit/>
          </a:bodyPr>
          <a:lstStyle/>
          <a:p>
            <a:pPr>
              <a:lnSpc>
                <a:spcPts val="3600"/>
              </a:lnSpc>
            </a:pPr>
            <a:r>
              <a:rPr lang="en-US" sz="3000">
                <a:solidFill>
                  <a:srgbClr val="000000"/>
                </a:solidFill>
                <a:latin typeface="Cardo"/>
              </a:rPr>
              <a:t>5. What is the most commonly booked room type?</a:t>
            </a:r>
          </a:p>
          <a:p>
            <a:pPr>
              <a:lnSpc>
                <a:spcPts val="3600"/>
              </a:lnSpc>
            </a:pPr>
            <a:r>
              <a:rPr lang="en-US" sz="3000">
                <a:solidFill>
                  <a:srgbClr val="000000"/>
                </a:solidFill>
                <a:latin typeface="Cardo"/>
              </a:rPr>
              <a:t>6. How many reservations fall on a weekend (no_of_weekend_nights &gt; 0)?</a:t>
            </a:r>
          </a:p>
        </p:txBody>
      </p:sp>
      <p:sp>
        <p:nvSpPr>
          <p:cNvPr name="Freeform 11" id="11"/>
          <p:cNvSpPr/>
          <p:nvPr/>
        </p:nvSpPr>
        <p:spPr>
          <a:xfrm flipH="false" flipV="false" rot="0">
            <a:off x="9912310" y="3677028"/>
            <a:ext cx="1295275" cy="923499"/>
          </a:xfrm>
          <a:custGeom>
            <a:avLst/>
            <a:gdLst/>
            <a:ahLst/>
            <a:cxnLst/>
            <a:rect r="r" b="b" t="t" l="l"/>
            <a:pathLst>
              <a:path h="923499" w="1295275">
                <a:moveTo>
                  <a:pt x="0" y="0"/>
                </a:moveTo>
                <a:lnTo>
                  <a:pt x="1295275" y="0"/>
                </a:lnTo>
                <a:lnTo>
                  <a:pt x="1295275" y="923498"/>
                </a:lnTo>
                <a:lnTo>
                  <a:pt x="0" y="9234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1200078" y="6979726"/>
            <a:ext cx="1295275" cy="923499"/>
          </a:xfrm>
          <a:custGeom>
            <a:avLst/>
            <a:gdLst/>
            <a:ahLst/>
            <a:cxnLst/>
            <a:rect r="r" b="b" t="t" l="l"/>
            <a:pathLst>
              <a:path h="923499" w="1295275">
                <a:moveTo>
                  <a:pt x="0" y="0"/>
                </a:moveTo>
                <a:lnTo>
                  <a:pt x="1295274" y="0"/>
                </a:lnTo>
                <a:lnTo>
                  <a:pt x="1295274" y="923498"/>
                </a:lnTo>
                <a:lnTo>
                  <a:pt x="0" y="9234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true" flipV="false" rot="6048134">
            <a:off x="2014210" y="-2985758"/>
            <a:ext cx="15136400" cy="15644858"/>
          </a:xfrm>
          <a:custGeom>
            <a:avLst/>
            <a:gdLst/>
            <a:ahLst/>
            <a:cxnLst/>
            <a:rect r="r" b="b" t="t" l="l"/>
            <a:pathLst>
              <a:path h="15644858" w="15136400">
                <a:moveTo>
                  <a:pt x="15136400" y="0"/>
                </a:moveTo>
                <a:lnTo>
                  <a:pt x="0" y="0"/>
                </a:lnTo>
                <a:lnTo>
                  <a:pt x="0" y="15644858"/>
                </a:lnTo>
                <a:lnTo>
                  <a:pt x="15136400" y="15644858"/>
                </a:lnTo>
                <a:lnTo>
                  <a:pt x="15136400" y="0"/>
                </a:lnTo>
                <a:close/>
              </a:path>
            </a:pathLst>
          </a:custGeom>
          <a:blipFill>
            <a:blip r:embed="rId2"/>
            <a:stretch>
              <a:fillRect l="0" t="0" r="0" b="0"/>
            </a:stretch>
          </a:blipFill>
        </p:spPr>
      </p:sp>
      <p:sp>
        <p:nvSpPr>
          <p:cNvPr name="AutoShape 3" id="3"/>
          <p:cNvSpPr/>
          <p:nvPr/>
        </p:nvSpPr>
        <p:spPr>
          <a:xfrm>
            <a:off x="1046532" y="1596185"/>
            <a:ext cx="16230600" cy="4762"/>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4337735" y="321649"/>
            <a:ext cx="892017" cy="888773"/>
          </a:xfrm>
          <a:custGeom>
            <a:avLst/>
            <a:gdLst/>
            <a:ahLst/>
            <a:cxnLst/>
            <a:rect r="r" b="b" t="t" l="l"/>
            <a:pathLst>
              <a:path h="888773" w="892017">
                <a:moveTo>
                  <a:pt x="0" y="0"/>
                </a:moveTo>
                <a:lnTo>
                  <a:pt x="892017" y="0"/>
                </a:lnTo>
                <a:lnTo>
                  <a:pt x="892017" y="888773"/>
                </a:lnTo>
                <a:lnTo>
                  <a:pt x="0" y="8887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3298882"/>
            <a:ext cx="10177817" cy="1469442"/>
          </a:xfrm>
          <a:custGeom>
            <a:avLst/>
            <a:gdLst/>
            <a:ahLst/>
            <a:cxnLst/>
            <a:rect r="r" b="b" t="t" l="l"/>
            <a:pathLst>
              <a:path h="1469442" w="10177817">
                <a:moveTo>
                  <a:pt x="0" y="0"/>
                </a:moveTo>
                <a:lnTo>
                  <a:pt x="10177817" y="0"/>
                </a:lnTo>
                <a:lnTo>
                  <a:pt x="10177817" y="1469441"/>
                </a:lnTo>
                <a:lnTo>
                  <a:pt x="0" y="1469441"/>
                </a:lnTo>
                <a:lnTo>
                  <a:pt x="0" y="0"/>
                </a:lnTo>
                <a:close/>
              </a:path>
            </a:pathLst>
          </a:custGeom>
          <a:blipFill>
            <a:blip r:embed="rId5"/>
            <a:stretch>
              <a:fillRect l="0" t="0" r="0" b="0"/>
            </a:stretch>
          </a:blipFill>
        </p:spPr>
      </p:sp>
      <p:sp>
        <p:nvSpPr>
          <p:cNvPr name="Freeform 6" id="6"/>
          <p:cNvSpPr/>
          <p:nvPr/>
        </p:nvSpPr>
        <p:spPr>
          <a:xfrm flipH="false" flipV="false" rot="0">
            <a:off x="1028700" y="5438042"/>
            <a:ext cx="10177817" cy="2871880"/>
          </a:xfrm>
          <a:custGeom>
            <a:avLst/>
            <a:gdLst/>
            <a:ahLst/>
            <a:cxnLst/>
            <a:rect r="r" b="b" t="t" l="l"/>
            <a:pathLst>
              <a:path h="2871880" w="10177817">
                <a:moveTo>
                  <a:pt x="0" y="0"/>
                </a:moveTo>
                <a:lnTo>
                  <a:pt x="10177817" y="0"/>
                </a:lnTo>
                <a:lnTo>
                  <a:pt x="10177817" y="2871880"/>
                </a:lnTo>
                <a:lnTo>
                  <a:pt x="0" y="2871880"/>
                </a:lnTo>
                <a:lnTo>
                  <a:pt x="0" y="0"/>
                </a:lnTo>
                <a:close/>
              </a:path>
            </a:pathLst>
          </a:custGeom>
          <a:blipFill>
            <a:blip r:embed="rId6"/>
            <a:stretch>
              <a:fillRect l="0" t="0" r="0" b="0"/>
            </a:stretch>
          </a:blipFill>
        </p:spPr>
      </p:sp>
      <p:sp>
        <p:nvSpPr>
          <p:cNvPr name="Freeform 7" id="7"/>
          <p:cNvSpPr/>
          <p:nvPr/>
        </p:nvSpPr>
        <p:spPr>
          <a:xfrm flipH="false" flipV="false" rot="0">
            <a:off x="13090303" y="3443919"/>
            <a:ext cx="4431049" cy="1179367"/>
          </a:xfrm>
          <a:custGeom>
            <a:avLst/>
            <a:gdLst/>
            <a:ahLst/>
            <a:cxnLst/>
            <a:rect r="r" b="b" t="t" l="l"/>
            <a:pathLst>
              <a:path h="1179367" w="4431049">
                <a:moveTo>
                  <a:pt x="0" y="0"/>
                </a:moveTo>
                <a:lnTo>
                  <a:pt x="4431050" y="0"/>
                </a:lnTo>
                <a:lnTo>
                  <a:pt x="4431050" y="1179367"/>
                </a:lnTo>
                <a:lnTo>
                  <a:pt x="0" y="1179367"/>
                </a:lnTo>
                <a:lnTo>
                  <a:pt x="0" y="0"/>
                </a:lnTo>
                <a:close/>
              </a:path>
            </a:pathLst>
          </a:custGeom>
          <a:blipFill>
            <a:blip r:embed="rId7"/>
            <a:stretch>
              <a:fillRect l="0" t="0" r="0" b="0"/>
            </a:stretch>
          </a:blipFill>
        </p:spPr>
      </p:sp>
      <p:sp>
        <p:nvSpPr>
          <p:cNvPr name="Freeform 8" id="8"/>
          <p:cNvSpPr/>
          <p:nvPr/>
        </p:nvSpPr>
        <p:spPr>
          <a:xfrm flipH="false" flipV="false" rot="0">
            <a:off x="12878745" y="6461611"/>
            <a:ext cx="4854166" cy="876447"/>
          </a:xfrm>
          <a:custGeom>
            <a:avLst/>
            <a:gdLst/>
            <a:ahLst/>
            <a:cxnLst/>
            <a:rect r="r" b="b" t="t" l="l"/>
            <a:pathLst>
              <a:path h="876447" w="4854166">
                <a:moveTo>
                  <a:pt x="0" y="0"/>
                </a:moveTo>
                <a:lnTo>
                  <a:pt x="4854166" y="0"/>
                </a:lnTo>
                <a:lnTo>
                  <a:pt x="4854166" y="876446"/>
                </a:lnTo>
                <a:lnTo>
                  <a:pt x="0" y="876446"/>
                </a:lnTo>
                <a:lnTo>
                  <a:pt x="0" y="0"/>
                </a:lnTo>
                <a:close/>
              </a:path>
            </a:pathLst>
          </a:custGeom>
          <a:blipFill>
            <a:blip r:embed="rId8"/>
            <a:stretch>
              <a:fillRect l="0" t="0" r="0" b="0"/>
            </a:stretch>
          </a:blipFill>
        </p:spPr>
      </p:sp>
      <p:sp>
        <p:nvSpPr>
          <p:cNvPr name="TextBox 9" id="9"/>
          <p:cNvSpPr txBox="true"/>
          <p:nvPr/>
        </p:nvSpPr>
        <p:spPr>
          <a:xfrm rot="0">
            <a:off x="1028700" y="819897"/>
            <a:ext cx="7976732" cy="771525"/>
          </a:xfrm>
          <a:prstGeom prst="rect">
            <a:avLst/>
          </a:prstGeom>
        </p:spPr>
        <p:txBody>
          <a:bodyPr anchor="t" rtlCol="false" tIns="0" lIns="0" bIns="0" rIns="0">
            <a:spAutoFit/>
          </a:bodyPr>
          <a:lstStyle/>
          <a:p>
            <a:pPr>
              <a:lnSpc>
                <a:spcPts val="6000"/>
              </a:lnSpc>
              <a:spcBef>
                <a:spcPct val="0"/>
              </a:spcBef>
            </a:pPr>
            <a:r>
              <a:rPr lang="en-US" sz="5000">
                <a:solidFill>
                  <a:srgbClr val="000000"/>
                </a:solidFill>
                <a:latin typeface="DM Sans Bold"/>
              </a:rPr>
              <a:t>Questions</a:t>
            </a:r>
          </a:p>
        </p:txBody>
      </p:sp>
      <p:sp>
        <p:nvSpPr>
          <p:cNvPr name="TextBox 10" id="10"/>
          <p:cNvSpPr txBox="true"/>
          <p:nvPr/>
        </p:nvSpPr>
        <p:spPr>
          <a:xfrm rot="0">
            <a:off x="1028701" y="1984432"/>
            <a:ext cx="15303820" cy="923925"/>
          </a:xfrm>
          <a:prstGeom prst="rect">
            <a:avLst/>
          </a:prstGeom>
        </p:spPr>
        <p:txBody>
          <a:bodyPr anchor="t" rtlCol="false" tIns="0" lIns="0" bIns="0" rIns="0">
            <a:spAutoFit/>
          </a:bodyPr>
          <a:lstStyle/>
          <a:p>
            <a:pPr>
              <a:lnSpc>
                <a:spcPts val="3600"/>
              </a:lnSpc>
            </a:pPr>
            <a:r>
              <a:rPr lang="en-US" sz="3000">
                <a:solidFill>
                  <a:srgbClr val="000000"/>
                </a:solidFill>
                <a:latin typeface="Cardo"/>
              </a:rPr>
              <a:t>7. What is the highest and lowest lead time for reservations?</a:t>
            </a:r>
          </a:p>
          <a:p>
            <a:pPr>
              <a:lnSpc>
                <a:spcPts val="3600"/>
              </a:lnSpc>
            </a:pPr>
            <a:r>
              <a:rPr lang="en-US" sz="3000">
                <a:solidFill>
                  <a:srgbClr val="000000"/>
                </a:solidFill>
                <a:latin typeface="Cardo"/>
              </a:rPr>
              <a:t>8. What is the most common market segment type for reservations?</a:t>
            </a:r>
          </a:p>
        </p:txBody>
      </p:sp>
      <p:sp>
        <p:nvSpPr>
          <p:cNvPr name="Freeform 11" id="11"/>
          <p:cNvSpPr/>
          <p:nvPr/>
        </p:nvSpPr>
        <p:spPr>
          <a:xfrm flipH="false" flipV="false" rot="0">
            <a:off x="11500773" y="3699787"/>
            <a:ext cx="1295275" cy="923499"/>
          </a:xfrm>
          <a:custGeom>
            <a:avLst/>
            <a:gdLst/>
            <a:ahLst/>
            <a:cxnLst/>
            <a:rect r="r" b="b" t="t" l="l"/>
            <a:pathLst>
              <a:path h="923499" w="1295275">
                <a:moveTo>
                  <a:pt x="0" y="0"/>
                </a:moveTo>
                <a:lnTo>
                  <a:pt x="1295274" y="0"/>
                </a:lnTo>
                <a:lnTo>
                  <a:pt x="1295274" y="923499"/>
                </a:lnTo>
                <a:lnTo>
                  <a:pt x="0" y="9234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1500773" y="6461611"/>
            <a:ext cx="1295275" cy="923499"/>
          </a:xfrm>
          <a:custGeom>
            <a:avLst/>
            <a:gdLst/>
            <a:ahLst/>
            <a:cxnLst/>
            <a:rect r="r" b="b" t="t" l="l"/>
            <a:pathLst>
              <a:path h="923499" w="1295275">
                <a:moveTo>
                  <a:pt x="0" y="0"/>
                </a:moveTo>
                <a:lnTo>
                  <a:pt x="1295274" y="0"/>
                </a:lnTo>
                <a:lnTo>
                  <a:pt x="1295274" y="923498"/>
                </a:lnTo>
                <a:lnTo>
                  <a:pt x="0" y="9234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DAF_3eU3I4o</dc:identifier>
  <dcterms:modified xsi:type="dcterms:W3CDTF">2011-08-01T06:04:30Z</dcterms:modified>
  <cp:revision>1</cp:revision>
  <dc:title>Beige Pastel Orange Pastel Purple Professional Gradients College Thesis Education Presentation</dc:title>
</cp:coreProperties>
</file>